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147" r:id="rId4"/>
  </p:sldMasterIdLst>
  <p:notesMasterIdLst>
    <p:notesMasterId r:id="rId16"/>
  </p:notesMasterIdLst>
  <p:handoutMasterIdLst>
    <p:handoutMasterId r:id="rId17"/>
  </p:handoutMasterIdLst>
  <p:sldIdLst>
    <p:sldId id="325" r:id="rId5"/>
    <p:sldId id="352" r:id="rId6"/>
    <p:sldId id="353" r:id="rId7"/>
    <p:sldId id="307" r:id="rId8"/>
    <p:sldId id="346" r:id="rId9"/>
    <p:sldId id="348" r:id="rId10"/>
    <p:sldId id="349" r:id="rId11"/>
    <p:sldId id="347" r:id="rId12"/>
    <p:sldId id="345" r:id="rId13"/>
    <p:sldId id="350" r:id="rId14"/>
    <p:sldId id="35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F916E-6425-43D1-8377-789C0341E3B6}" v="2" dt="2024-06-26T13:51:11.565"/>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5394" autoAdjust="0"/>
  </p:normalViewPr>
  <p:slideViewPr>
    <p:cSldViewPr snapToGrid="0">
      <p:cViewPr varScale="1">
        <p:scale>
          <a:sx n="113" d="100"/>
          <a:sy n="113" d="100"/>
        </p:scale>
        <p:origin x="510" y="102"/>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ville, Ryan (TRE)" userId="15db7781-8bef-464a-bfc0-171fed259162" providerId="ADAL" clId="{97FF916E-6425-43D1-8377-789C0341E3B6}"/>
    <pc:docChg chg="custSel modSld">
      <pc:chgData name="Melville, Ryan (TRE)" userId="15db7781-8bef-464a-bfc0-171fed259162" providerId="ADAL" clId="{97FF916E-6425-43D1-8377-789C0341E3B6}" dt="2024-06-26T13:51:32.768" v="71" actId="113"/>
      <pc:docMkLst>
        <pc:docMk/>
      </pc:docMkLst>
      <pc:sldChg chg="modSp mod">
        <pc:chgData name="Melville, Ryan (TRE)" userId="15db7781-8bef-464a-bfc0-171fed259162" providerId="ADAL" clId="{97FF916E-6425-43D1-8377-789C0341E3B6}" dt="2024-06-26T13:45:18.809" v="2" actId="5793"/>
        <pc:sldMkLst>
          <pc:docMk/>
          <pc:sldMk cId="1970889488" sldId="346"/>
        </pc:sldMkLst>
        <pc:spChg chg="mod">
          <ac:chgData name="Melville, Ryan (TRE)" userId="15db7781-8bef-464a-bfc0-171fed259162" providerId="ADAL" clId="{97FF916E-6425-43D1-8377-789C0341E3B6}" dt="2024-06-26T13:45:18.809" v="2" actId="5793"/>
          <ac:spMkLst>
            <pc:docMk/>
            <pc:sldMk cId="1970889488" sldId="346"/>
            <ac:spMk id="4" creationId="{05441FF7-3BEA-16EF-1A74-111ED157C1F8}"/>
          </ac:spMkLst>
        </pc:spChg>
      </pc:sldChg>
      <pc:sldChg chg="modSp mod">
        <pc:chgData name="Melville, Ryan (TRE)" userId="15db7781-8bef-464a-bfc0-171fed259162" providerId="ADAL" clId="{97FF916E-6425-43D1-8377-789C0341E3B6}" dt="2024-06-26T13:47:13.920" v="23" actId="114"/>
        <pc:sldMkLst>
          <pc:docMk/>
          <pc:sldMk cId="2192988608" sldId="348"/>
        </pc:sldMkLst>
        <pc:spChg chg="mod">
          <ac:chgData name="Melville, Ryan (TRE)" userId="15db7781-8bef-464a-bfc0-171fed259162" providerId="ADAL" clId="{97FF916E-6425-43D1-8377-789C0341E3B6}" dt="2024-06-26T13:47:13.920" v="23" actId="114"/>
          <ac:spMkLst>
            <pc:docMk/>
            <pc:sldMk cId="2192988608" sldId="348"/>
            <ac:spMk id="62" creationId="{F5276DD4-A396-CB78-98A1-4E55DE7FEFE2}"/>
          </ac:spMkLst>
        </pc:spChg>
      </pc:sldChg>
      <pc:sldChg chg="modSp mod">
        <pc:chgData name="Melville, Ryan (TRE)" userId="15db7781-8bef-464a-bfc0-171fed259162" providerId="ADAL" clId="{97FF916E-6425-43D1-8377-789C0341E3B6}" dt="2024-06-26T13:51:32.768" v="71" actId="113"/>
        <pc:sldMkLst>
          <pc:docMk/>
          <pc:sldMk cId="1993514278" sldId="350"/>
        </pc:sldMkLst>
        <pc:graphicFrameChg chg="mod modGraphic">
          <ac:chgData name="Melville, Ryan (TRE)" userId="15db7781-8bef-464a-bfc0-171fed259162" providerId="ADAL" clId="{97FF916E-6425-43D1-8377-789C0341E3B6}" dt="2024-06-26T13:51:32.768" v="71" actId="113"/>
          <ac:graphicFrameMkLst>
            <pc:docMk/>
            <pc:sldMk cId="1993514278" sldId="350"/>
            <ac:graphicFrameMk id="5" creationId="{D181A5B7-6AB0-4216-939C-AB260510660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C062E-0B37-42C4-A128-F54033650CB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7AA8181-FA55-4342-A213-E80AD6175A4D}">
      <dgm:prSet/>
      <dgm:spPr/>
      <dgm:t>
        <a:bodyPr/>
        <a:lstStyle/>
        <a:p>
          <a:r>
            <a:rPr lang="en-US"/>
            <a:t>Best Practices</a:t>
          </a:r>
        </a:p>
      </dgm:t>
    </dgm:pt>
    <dgm:pt modelId="{F47CD9A2-CF35-47C2-9682-6043C96E17AA}" type="parTrans" cxnId="{5417CA6E-9270-4912-9A52-A05FF82FDC9D}">
      <dgm:prSet/>
      <dgm:spPr/>
      <dgm:t>
        <a:bodyPr/>
        <a:lstStyle/>
        <a:p>
          <a:endParaRPr lang="en-US"/>
        </a:p>
      </dgm:t>
    </dgm:pt>
    <dgm:pt modelId="{2BB2F807-3B27-447A-9D03-5AF2E0763D57}" type="sibTrans" cxnId="{5417CA6E-9270-4912-9A52-A05FF82FDC9D}">
      <dgm:prSet/>
      <dgm:spPr/>
      <dgm:t>
        <a:bodyPr/>
        <a:lstStyle/>
        <a:p>
          <a:endParaRPr lang="en-US"/>
        </a:p>
      </dgm:t>
    </dgm:pt>
    <dgm:pt modelId="{A3A78AD6-0803-4F4D-9744-721515955413}">
      <dgm:prSet/>
      <dgm:spPr/>
      <dgm:t>
        <a:bodyPr/>
        <a:lstStyle/>
        <a:p>
          <a:r>
            <a:rPr lang="en-US"/>
            <a:t>Farmer Series Licenses</a:t>
          </a:r>
        </a:p>
      </dgm:t>
    </dgm:pt>
    <dgm:pt modelId="{051422C3-8B3F-481F-B7CE-6A8EED9CA683}" type="parTrans" cxnId="{FC044654-41DB-4C57-A6C6-28E544A8BD61}">
      <dgm:prSet/>
      <dgm:spPr/>
      <dgm:t>
        <a:bodyPr/>
        <a:lstStyle/>
        <a:p>
          <a:endParaRPr lang="en-US"/>
        </a:p>
      </dgm:t>
    </dgm:pt>
    <dgm:pt modelId="{24B8B14B-A793-4455-B2C4-DCADB2C6816B}" type="sibTrans" cxnId="{FC044654-41DB-4C57-A6C6-28E544A8BD61}">
      <dgm:prSet/>
      <dgm:spPr/>
      <dgm:t>
        <a:bodyPr/>
        <a:lstStyle/>
        <a:p>
          <a:endParaRPr lang="en-US"/>
        </a:p>
      </dgm:t>
    </dgm:pt>
    <dgm:pt modelId="{532AFF22-A46A-45D0-BC68-6C633F4A2FE5}">
      <dgm:prSet/>
      <dgm:spPr/>
      <dgm:t>
        <a:bodyPr/>
        <a:lstStyle/>
        <a:p>
          <a:r>
            <a:rPr lang="en-US"/>
            <a:t>Pouring Permits</a:t>
          </a:r>
        </a:p>
      </dgm:t>
    </dgm:pt>
    <dgm:pt modelId="{E3DB471F-0150-414F-AEE6-81B00B4CC8D4}" type="parTrans" cxnId="{BE807CA3-70DC-4E71-8DD4-91EE3C1E5BA3}">
      <dgm:prSet/>
      <dgm:spPr/>
      <dgm:t>
        <a:bodyPr/>
        <a:lstStyle/>
        <a:p>
          <a:endParaRPr lang="en-US"/>
        </a:p>
      </dgm:t>
    </dgm:pt>
    <dgm:pt modelId="{5B676FBA-C429-4540-A89D-4541A645246C}" type="sibTrans" cxnId="{BE807CA3-70DC-4E71-8DD4-91EE3C1E5BA3}">
      <dgm:prSet/>
      <dgm:spPr/>
      <dgm:t>
        <a:bodyPr/>
        <a:lstStyle/>
        <a:p>
          <a:endParaRPr lang="en-US"/>
        </a:p>
      </dgm:t>
    </dgm:pt>
    <dgm:pt modelId="{D34EABD5-5894-460E-892C-83DED77A038A}">
      <dgm:prSet/>
      <dgm:spPr/>
      <dgm:t>
        <a:bodyPr/>
        <a:lstStyle/>
        <a:p>
          <a:r>
            <a:rPr lang="en-US"/>
            <a:t>Application Process for Farmer Series Licenses</a:t>
          </a:r>
        </a:p>
      </dgm:t>
    </dgm:pt>
    <dgm:pt modelId="{F41AAA26-8373-439B-A8A8-D71AE2DA8432}" type="parTrans" cxnId="{2C30C430-E8D1-4E78-9747-D26C49F911C0}">
      <dgm:prSet/>
      <dgm:spPr/>
      <dgm:t>
        <a:bodyPr/>
        <a:lstStyle/>
        <a:p>
          <a:endParaRPr lang="en-US"/>
        </a:p>
      </dgm:t>
    </dgm:pt>
    <dgm:pt modelId="{A5D6203C-C983-44C9-BC6E-A7ACF249041E}" type="sibTrans" cxnId="{2C30C430-E8D1-4E78-9747-D26C49F911C0}">
      <dgm:prSet/>
      <dgm:spPr/>
      <dgm:t>
        <a:bodyPr/>
        <a:lstStyle/>
        <a:p>
          <a:endParaRPr lang="en-US"/>
        </a:p>
      </dgm:t>
    </dgm:pt>
    <dgm:pt modelId="{0F84CE26-B30E-4264-924C-1B9145E54A34}">
      <dgm:prSet/>
      <dgm:spPr/>
      <dgm:t>
        <a:bodyPr/>
        <a:lstStyle/>
        <a:p>
          <a:r>
            <a:rPr lang="en-US"/>
            <a:t>19H</a:t>
          </a:r>
        </a:p>
      </dgm:t>
    </dgm:pt>
    <dgm:pt modelId="{3C71D623-A3BD-4FA5-A8BF-6B399D01F32C}" type="parTrans" cxnId="{2C378627-8D5B-4D25-B457-D874B658038A}">
      <dgm:prSet/>
      <dgm:spPr/>
      <dgm:t>
        <a:bodyPr/>
        <a:lstStyle/>
        <a:p>
          <a:endParaRPr lang="en-US"/>
        </a:p>
      </dgm:t>
    </dgm:pt>
    <dgm:pt modelId="{A10E2955-41B8-45F0-B279-ECD8E93568CF}" type="sibTrans" cxnId="{2C378627-8D5B-4D25-B457-D874B658038A}">
      <dgm:prSet/>
      <dgm:spPr/>
      <dgm:t>
        <a:bodyPr/>
        <a:lstStyle/>
        <a:p>
          <a:endParaRPr lang="en-US"/>
        </a:p>
      </dgm:t>
    </dgm:pt>
    <dgm:pt modelId="{292E499A-F422-4738-89D5-EEB2BDA4817C}">
      <dgm:prSet/>
      <dgm:spPr/>
      <dgm:t>
        <a:bodyPr/>
        <a:lstStyle/>
        <a:p>
          <a:r>
            <a:rPr lang="en-US"/>
            <a:t>Pub Brewery</a:t>
          </a:r>
        </a:p>
      </dgm:t>
    </dgm:pt>
    <dgm:pt modelId="{206E062F-1DBA-404B-905C-F5DDC0BB6FBC}" type="parTrans" cxnId="{8F67D743-A35C-43F2-BA77-5408127F2352}">
      <dgm:prSet/>
      <dgm:spPr/>
      <dgm:t>
        <a:bodyPr/>
        <a:lstStyle/>
        <a:p>
          <a:endParaRPr lang="en-US"/>
        </a:p>
      </dgm:t>
    </dgm:pt>
    <dgm:pt modelId="{3598C4AC-30EB-4A35-A10A-F8D30E7A0940}" type="sibTrans" cxnId="{8F67D743-A35C-43F2-BA77-5408127F2352}">
      <dgm:prSet/>
      <dgm:spPr/>
      <dgm:t>
        <a:bodyPr/>
        <a:lstStyle/>
        <a:p>
          <a:endParaRPr lang="en-US"/>
        </a:p>
      </dgm:t>
    </dgm:pt>
    <dgm:pt modelId="{1F4C03C7-7854-4FBB-B214-6391235DD90D}" type="pres">
      <dgm:prSet presAssocID="{1A6C062E-0B37-42C4-A128-F54033650CBA}" presName="linear" presStyleCnt="0">
        <dgm:presLayoutVars>
          <dgm:animLvl val="lvl"/>
          <dgm:resizeHandles val="exact"/>
        </dgm:presLayoutVars>
      </dgm:prSet>
      <dgm:spPr/>
    </dgm:pt>
    <dgm:pt modelId="{45B2629C-75F7-40BA-B5D8-4E4EF7B348D8}" type="pres">
      <dgm:prSet presAssocID="{07AA8181-FA55-4342-A213-E80AD6175A4D}" presName="parentText" presStyleLbl="node1" presStyleIdx="0" presStyleCnt="6">
        <dgm:presLayoutVars>
          <dgm:chMax val="0"/>
          <dgm:bulletEnabled val="1"/>
        </dgm:presLayoutVars>
      </dgm:prSet>
      <dgm:spPr/>
    </dgm:pt>
    <dgm:pt modelId="{7088FB83-49E7-4A27-A2F5-937F86AC3A26}" type="pres">
      <dgm:prSet presAssocID="{2BB2F807-3B27-447A-9D03-5AF2E0763D57}" presName="spacer" presStyleCnt="0"/>
      <dgm:spPr/>
    </dgm:pt>
    <dgm:pt modelId="{0C80176C-AB2E-4992-B9F2-9B4E3C1D98EC}" type="pres">
      <dgm:prSet presAssocID="{A3A78AD6-0803-4F4D-9744-721515955413}" presName="parentText" presStyleLbl="node1" presStyleIdx="1" presStyleCnt="6">
        <dgm:presLayoutVars>
          <dgm:chMax val="0"/>
          <dgm:bulletEnabled val="1"/>
        </dgm:presLayoutVars>
      </dgm:prSet>
      <dgm:spPr/>
    </dgm:pt>
    <dgm:pt modelId="{535E39FB-364E-4345-861B-C0DEBA59322A}" type="pres">
      <dgm:prSet presAssocID="{24B8B14B-A793-4455-B2C4-DCADB2C6816B}" presName="spacer" presStyleCnt="0"/>
      <dgm:spPr/>
    </dgm:pt>
    <dgm:pt modelId="{462CADE5-DDEF-4F8A-B1FC-ABA41FA6A7F8}" type="pres">
      <dgm:prSet presAssocID="{532AFF22-A46A-45D0-BC68-6C633F4A2FE5}" presName="parentText" presStyleLbl="node1" presStyleIdx="2" presStyleCnt="6">
        <dgm:presLayoutVars>
          <dgm:chMax val="0"/>
          <dgm:bulletEnabled val="1"/>
        </dgm:presLayoutVars>
      </dgm:prSet>
      <dgm:spPr/>
    </dgm:pt>
    <dgm:pt modelId="{53B536CA-4A98-4AC9-A5EE-36FC4D38F176}" type="pres">
      <dgm:prSet presAssocID="{5B676FBA-C429-4540-A89D-4541A645246C}" presName="spacer" presStyleCnt="0"/>
      <dgm:spPr/>
    </dgm:pt>
    <dgm:pt modelId="{2D79C6C4-8E26-444C-8772-6B52B1841694}" type="pres">
      <dgm:prSet presAssocID="{D34EABD5-5894-460E-892C-83DED77A038A}" presName="parentText" presStyleLbl="node1" presStyleIdx="3" presStyleCnt="6">
        <dgm:presLayoutVars>
          <dgm:chMax val="0"/>
          <dgm:bulletEnabled val="1"/>
        </dgm:presLayoutVars>
      </dgm:prSet>
      <dgm:spPr/>
    </dgm:pt>
    <dgm:pt modelId="{BE1CB07D-A02F-4F81-A20D-BF8E7CC1D006}" type="pres">
      <dgm:prSet presAssocID="{A5D6203C-C983-44C9-BC6E-A7ACF249041E}" presName="spacer" presStyleCnt="0"/>
      <dgm:spPr/>
    </dgm:pt>
    <dgm:pt modelId="{16F0B8C1-EEC0-43F8-A2CB-0FDD80A3B04F}" type="pres">
      <dgm:prSet presAssocID="{0F84CE26-B30E-4264-924C-1B9145E54A34}" presName="parentText" presStyleLbl="node1" presStyleIdx="4" presStyleCnt="6">
        <dgm:presLayoutVars>
          <dgm:chMax val="0"/>
          <dgm:bulletEnabled val="1"/>
        </dgm:presLayoutVars>
      </dgm:prSet>
      <dgm:spPr/>
    </dgm:pt>
    <dgm:pt modelId="{5F03FF3D-B396-4DEB-A2DD-4341EC8382E5}" type="pres">
      <dgm:prSet presAssocID="{A10E2955-41B8-45F0-B279-ECD8E93568CF}" presName="spacer" presStyleCnt="0"/>
      <dgm:spPr/>
    </dgm:pt>
    <dgm:pt modelId="{3A85DF85-CDA1-432E-87F1-B7216ED36334}" type="pres">
      <dgm:prSet presAssocID="{292E499A-F422-4738-89D5-EEB2BDA4817C}" presName="parentText" presStyleLbl="node1" presStyleIdx="5" presStyleCnt="6">
        <dgm:presLayoutVars>
          <dgm:chMax val="0"/>
          <dgm:bulletEnabled val="1"/>
        </dgm:presLayoutVars>
      </dgm:prSet>
      <dgm:spPr/>
    </dgm:pt>
  </dgm:ptLst>
  <dgm:cxnLst>
    <dgm:cxn modelId="{2C378627-8D5B-4D25-B457-D874B658038A}" srcId="{1A6C062E-0B37-42C4-A128-F54033650CBA}" destId="{0F84CE26-B30E-4264-924C-1B9145E54A34}" srcOrd="4" destOrd="0" parTransId="{3C71D623-A3BD-4FA5-A8BF-6B399D01F32C}" sibTransId="{A10E2955-41B8-45F0-B279-ECD8E93568CF}"/>
    <dgm:cxn modelId="{2C30C430-E8D1-4E78-9747-D26C49F911C0}" srcId="{1A6C062E-0B37-42C4-A128-F54033650CBA}" destId="{D34EABD5-5894-460E-892C-83DED77A038A}" srcOrd="3" destOrd="0" parTransId="{F41AAA26-8373-439B-A8A8-D71AE2DA8432}" sibTransId="{A5D6203C-C983-44C9-BC6E-A7ACF249041E}"/>
    <dgm:cxn modelId="{A5E83740-9102-41D6-8847-D107F75A8DC5}" type="presOf" srcId="{A3A78AD6-0803-4F4D-9744-721515955413}" destId="{0C80176C-AB2E-4992-B9F2-9B4E3C1D98EC}" srcOrd="0" destOrd="0" presId="urn:microsoft.com/office/officeart/2005/8/layout/vList2"/>
    <dgm:cxn modelId="{FCFB2243-8791-4996-B8F6-55824266E0A8}" type="presOf" srcId="{1A6C062E-0B37-42C4-A128-F54033650CBA}" destId="{1F4C03C7-7854-4FBB-B214-6391235DD90D}" srcOrd="0" destOrd="0" presId="urn:microsoft.com/office/officeart/2005/8/layout/vList2"/>
    <dgm:cxn modelId="{8F67D743-A35C-43F2-BA77-5408127F2352}" srcId="{1A6C062E-0B37-42C4-A128-F54033650CBA}" destId="{292E499A-F422-4738-89D5-EEB2BDA4817C}" srcOrd="5" destOrd="0" parTransId="{206E062F-1DBA-404B-905C-F5DDC0BB6FBC}" sibTransId="{3598C4AC-30EB-4A35-A10A-F8D30E7A0940}"/>
    <dgm:cxn modelId="{5417CA6E-9270-4912-9A52-A05FF82FDC9D}" srcId="{1A6C062E-0B37-42C4-A128-F54033650CBA}" destId="{07AA8181-FA55-4342-A213-E80AD6175A4D}" srcOrd="0" destOrd="0" parTransId="{F47CD9A2-CF35-47C2-9682-6043C96E17AA}" sibTransId="{2BB2F807-3B27-447A-9D03-5AF2E0763D57}"/>
    <dgm:cxn modelId="{FC044654-41DB-4C57-A6C6-28E544A8BD61}" srcId="{1A6C062E-0B37-42C4-A128-F54033650CBA}" destId="{A3A78AD6-0803-4F4D-9744-721515955413}" srcOrd="1" destOrd="0" parTransId="{051422C3-8B3F-481F-B7CE-6A8EED9CA683}" sibTransId="{24B8B14B-A793-4455-B2C4-DCADB2C6816B}"/>
    <dgm:cxn modelId="{467F8858-92DB-4CDE-8BD5-9185ECEB0227}" type="presOf" srcId="{532AFF22-A46A-45D0-BC68-6C633F4A2FE5}" destId="{462CADE5-DDEF-4F8A-B1FC-ABA41FA6A7F8}" srcOrd="0" destOrd="0" presId="urn:microsoft.com/office/officeart/2005/8/layout/vList2"/>
    <dgm:cxn modelId="{72778499-4942-4A14-8F33-3076D1988EB8}" type="presOf" srcId="{0F84CE26-B30E-4264-924C-1B9145E54A34}" destId="{16F0B8C1-EEC0-43F8-A2CB-0FDD80A3B04F}" srcOrd="0" destOrd="0" presId="urn:microsoft.com/office/officeart/2005/8/layout/vList2"/>
    <dgm:cxn modelId="{AB6CCB9B-5463-4639-8F0D-F5AB3E58CB39}" type="presOf" srcId="{07AA8181-FA55-4342-A213-E80AD6175A4D}" destId="{45B2629C-75F7-40BA-B5D8-4E4EF7B348D8}" srcOrd="0" destOrd="0" presId="urn:microsoft.com/office/officeart/2005/8/layout/vList2"/>
    <dgm:cxn modelId="{BE807CA3-70DC-4E71-8DD4-91EE3C1E5BA3}" srcId="{1A6C062E-0B37-42C4-A128-F54033650CBA}" destId="{532AFF22-A46A-45D0-BC68-6C633F4A2FE5}" srcOrd="2" destOrd="0" parTransId="{E3DB471F-0150-414F-AEE6-81B00B4CC8D4}" sibTransId="{5B676FBA-C429-4540-A89D-4541A645246C}"/>
    <dgm:cxn modelId="{E4AC37B2-8969-4E16-BAC6-90EC86077770}" type="presOf" srcId="{D34EABD5-5894-460E-892C-83DED77A038A}" destId="{2D79C6C4-8E26-444C-8772-6B52B1841694}" srcOrd="0" destOrd="0" presId="urn:microsoft.com/office/officeart/2005/8/layout/vList2"/>
    <dgm:cxn modelId="{283884C3-D2B9-45C6-8514-F5C9EF0E7473}" type="presOf" srcId="{292E499A-F422-4738-89D5-EEB2BDA4817C}" destId="{3A85DF85-CDA1-432E-87F1-B7216ED36334}" srcOrd="0" destOrd="0" presId="urn:microsoft.com/office/officeart/2005/8/layout/vList2"/>
    <dgm:cxn modelId="{E84D5732-5DC8-4AEC-AD12-DBDFA48AE94A}" type="presParOf" srcId="{1F4C03C7-7854-4FBB-B214-6391235DD90D}" destId="{45B2629C-75F7-40BA-B5D8-4E4EF7B348D8}" srcOrd="0" destOrd="0" presId="urn:microsoft.com/office/officeart/2005/8/layout/vList2"/>
    <dgm:cxn modelId="{98543937-1CC7-4822-AC4D-D416FD3362A7}" type="presParOf" srcId="{1F4C03C7-7854-4FBB-B214-6391235DD90D}" destId="{7088FB83-49E7-4A27-A2F5-937F86AC3A26}" srcOrd="1" destOrd="0" presId="urn:microsoft.com/office/officeart/2005/8/layout/vList2"/>
    <dgm:cxn modelId="{F432A970-8497-4670-B529-9B993F25FD60}" type="presParOf" srcId="{1F4C03C7-7854-4FBB-B214-6391235DD90D}" destId="{0C80176C-AB2E-4992-B9F2-9B4E3C1D98EC}" srcOrd="2" destOrd="0" presId="urn:microsoft.com/office/officeart/2005/8/layout/vList2"/>
    <dgm:cxn modelId="{359D3E41-C8EA-4FF3-85A2-2814CF9FAD21}" type="presParOf" srcId="{1F4C03C7-7854-4FBB-B214-6391235DD90D}" destId="{535E39FB-364E-4345-861B-C0DEBA59322A}" srcOrd="3" destOrd="0" presId="urn:microsoft.com/office/officeart/2005/8/layout/vList2"/>
    <dgm:cxn modelId="{A9A5CD2D-BAC2-407C-A03E-14153DD46542}" type="presParOf" srcId="{1F4C03C7-7854-4FBB-B214-6391235DD90D}" destId="{462CADE5-DDEF-4F8A-B1FC-ABA41FA6A7F8}" srcOrd="4" destOrd="0" presId="urn:microsoft.com/office/officeart/2005/8/layout/vList2"/>
    <dgm:cxn modelId="{8AC0A673-FA61-43A0-8700-751CD892061F}" type="presParOf" srcId="{1F4C03C7-7854-4FBB-B214-6391235DD90D}" destId="{53B536CA-4A98-4AC9-A5EE-36FC4D38F176}" srcOrd="5" destOrd="0" presId="urn:microsoft.com/office/officeart/2005/8/layout/vList2"/>
    <dgm:cxn modelId="{AD1DADD6-B03D-4CF5-A501-720CE7B7EF5A}" type="presParOf" srcId="{1F4C03C7-7854-4FBB-B214-6391235DD90D}" destId="{2D79C6C4-8E26-444C-8772-6B52B1841694}" srcOrd="6" destOrd="0" presId="urn:microsoft.com/office/officeart/2005/8/layout/vList2"/>
    <dgm:cxn modelId="{774519D9-0689-4D7B-A2A9-4C92AD836A9D}" type="presParOf" srcId="{1F4C03C7-7854-4FBB-B214-6391235DD90D}" destId="{BE1CB07D-A02F-4F81-A20D-BF8E7CC1D006}" srcOrd="7" destOrd="0" presId="urn:microsoft.com/office/officeart/2005/8/layout/vList2"/>
    <dgm:cxn modelId="{E2FB6CBC-7E84-4C87-BD4D-A6E1FEABCC33}" type="presParOf" srcId="{1F4C03C7-7854-4FBB-B214-6391235DD90D}" destId="{16F0B8C1-EEC0-43F8-A2CB-0FDD80A3B04F}" srcOrd="8" destOrd="0" presId="urn:microsoft.com/office/officeart/2005/8/layout/vList2"/>
    <dgm:cxn modelId="{E46D6B9F-458A-43D4-9491-99D9BE2C4AA3}" type="presParOf" srcId="{1F4C03C7-7854-4FBB-B214-6391235DD90D}" destId="{5F03FF3D-B396-4DEB-A2DD-4341EC8382E5}" srcOrd="9" destOrd="0" presId="urn:microsoft.com/office/officeart/2005/8/layout/vList2"/>
    <dgm:cxn modelId="{DE69938E-8C8A-4F2B-B395-AFCF72F094C8}" type="presParOf" srcId="{1F4C03C7-7854-4FBB-B214-6391235DD90D}" destId="{3A85DF85-CDA1-432E-87F1-B7216ED3633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37E0C-3B0B-4B55-8F43-6A6D2181FE9D}" type="doc">
      <dgm:prSet loTypeId="urn:microsoft.com/office/officeart/2016/7/layout/VerticalHollowActionList" loCatId="List" qsTypeId="urn:microsoft.com/office/officeart/2005/8/quickstyle/simple4" qsCatId="simple" csTypeId="urn:microsoft.com/office/officeart/2005/8/colors/colorful5" csCatId="colorful"/>
      <dgm:spPr/>
      <dgm:t>
        <a:bodyPr/>
        <a:lstStyle/>
        <a:p>
          <a:endParaRPr lang="en-US"/>
        </a:p>
      </dgm:t>
    </dgm:pt>
    <dgm:pt modelId="{CED18AD6-190B-4A9C-83ED-3129DBC50477}">
      <dgm:prSet/>
      <dgm:spPr/>
      <dgm:t>
        <a:bodyPr/>
        <a:lstStyle/>
        <a:p>
          <a:r>
            <a:rPr lang="en-US"/>
            <a:t>Ensure</a:t>
          </a:r>
        </a:p>
      </dgm:t>
    </dgm:pt>
    <dgm:pt modelId="{27473DC4-95B3-4F74-955A-210577E4BDA3}" type="parTrans" cxnId="{CDA760C9-D34D-48E6-8E50-96DDBE35AE08}">
      <dgm:prSet/>
      <dgm:spPr/>
      <dgm:t>
        <a:bodyPr/>
        <a:lstStyle/>
        <a:p>
          <a:endParaRPr lang="en-US"/>
        </a:p>
      </dgm:t>
    </dgm:pt>
    <dgm:pt modelId="{D43BAE1E-325A-4F38-BD74-C87B600C6FBA}" type="sibTrans" cxnId="{CDA760C9-D34D-48E6-8E50-96DDBE35AE08}">
      <dgm:prSet/>
      <dgm:spPr/>
      <dgm:t>
        <a:bodyPr/>
        <a:lstStyle/>
        <a:p>
          <a:endParaRPr lang="en-US"/>
        </a:p>
      </dgm:t>
    </dgm:pt>
    <dgm:pt modelId="{B77B96E3-78C5-4F99-9B56-84B8CFEFCF64}">
      <dgm:prSet/>
      <dgm:spPr/>
      <dgm:t>
        <a:bodyPr/>
        <a:lstStyle/>
        <a:p>
          <a:r>
            <a:rPr lang="en-US"/>
            <a:t>Ensure the applicant is working with their own legal counsel to establish what licenses are required for the operation they wish to have.  </a:t>
          </a:r>
        </a:p>
      </dgm:t>
    </dgm:pt>
    <dgm:pt modelId="{298FD028-2B00-4ED5-ADD8-C5BF5D23DDE7}" type="parTrans" cxnId="{BF848EE1-839B-4393-A950-E7E99CCB327F}">
      <dgm:prSet/>
      <dgm:spPr/>
      <dgm:t>
        <a:bodyPr/>
        <a:lstStyle/>
        <a:p>
          <a:endParaRPr lang="en-US"/>
        </a:p>
      </dgm:t>
    </dgm:pt>
    <dgm:pt modelId="{4C5005F3-5FF9-4022-ACD1-3F397D95F813}" type="sibTrans" cxnId="{BF848EE1-839B-4393-A950-E7E99CCB327F}">
      <dgm:prSet/>
      <dgm:spPr/>
      <dgm:t>
        <a:bodyPr/>
        <a:lstStyle/>
        <a:p>
          <a:endParaRPr lang="en-US"/>
        </a:p>
      </dgm:t>
    </dgm:pt>
    <dgm:pt modelId="{9FDD639E-FAEF-41FA-8735-DEAB981FE4B5}">
      <dgm:prSet/>
      <dgm:spPr/>
      <dgm:t>
        <a:bodyPr/>
        <a:lstStyle/>
        <a:p>
          <a:r>
            <a:rPr lang="en-US"/>
            <a:t>Use</a:t>
          </a:r>
        </a:p>
      </dgm:t>
    </dgm:pt>
    <dgm:pt modelId="{13252874-37FB-4A7D-86A7-A23418F91E6E}" type="parTrans" cxnId="{E6AB9833-3E15-4CE8-900D-CB5850DC1974}">
      <dgm:prSet/>
      <dgm:spPr/>
      <dgm:t>
        <a:bodyPr/>
        <a:lstStyle/>
        <a:p>
          <a:endParaRPr lang="en-US"/>
        </a:p>
      </dgm:t>
    </dgm:pt>
    <dgm:pt modelId="{26B715B6-039A-4A50-A266-F4EB746DB677}" type="sibTrans" cxnId="{E6AB9833-3E15-4CE8-900D-CB5850DC1974}">
      <dgm:prSet/>
      <dgm:spPr/>
      <dgm:t>
        <a:bodyPr/>
        <a:lstStyle/>
        <a:p>
          <a:endParaRPr lang="en-US"/>
        </a:p>
      </dgm:t>
    </dgm:pt>
    <dgm:pt modelId="{A6CBF0B6-822E-4DBF-8E03-7E3F65598B74}">
      <dgm:prSet/>
      <dgm:spPr/>
      <dgm:t>
        <a:bodyPr/>
        <a:lstStyle/>
        <a:p>
          <a:r>
            <a:rPr lang="en-US"/>
            <a:t>Use your municipality’s legal counsel to address any licensing or zoning issues.</a:t>
          </a:r>
        </a:p>
      </dgm:t>
    </dgm:pt>
    <dgm:pt modelId="{60371D56-235B-4C5C-9CE6-A0A05A332E9F}" type="parTrans" cxnId="{37E22536-F5A6-44FF-908C-DDFA2ED3B30C}">
      <dgm:prSet/>
      <dgm:spPr/>
      <dgm:t>
        <a:bodyPr/>
        <a:lstStyle/>
        <a:p>
          <a:endParaRPr lang="en-US"/>
        </a:p>
      </dgm:t>
    </dgm:pt>
    <dgm:pt modelId="{A3C07098-CFA2-4DA9-8052-B1E039666E77}" type="sibTrans" cxnId="{37E22536-F5A6-44FF-908C-DDFA2ED3B30C}">
      <dgm:prSet/>
      <dgm:spPr/>
      <dgm:t>
        <a:bodyPr/>
        <a:lstStyle/>
        <a:p>
          <a:endParaRPr lang="en-US"/>
        </a:p>
      </dgm:t>
    </dgm:pt>
    <dgm:pt modelId="{BD7A90D0-FCB5-4598-AA2F-E3B1D71DE6DE}">
      <dgm:prSet/>
      <dgm:spPr/>
      <dgm:t>
        <a:bodyPr/>
        <a:lstStyle/>
        <a:p>
          <a:r>
            <a:rPr lang="en-US"/>
            <a:t>Ask</a:t>
          </a:r>
        </a:p>
      </dgm:t>
    </dgm:pt>
    <dgm:pt modelId="{216BCFEC-52BA-4D99-A3C1-11D9BF9553F6}" type="parTrans" cxnId="{C3659B7C-9553-461E-92D6-FEF4C83BDA5D}">
      <dgm:prSet/>
      <dgm:spPr/>
      <dgm:t>
        <a:bodyPr/>
        <a:lstStyle/>
        <a:p>
          <a:endParaRPr lang="en-US"/>
        </a:p>
      </dgm:t>
    </dgm:pt>
    <dgm:pt modelId="{E09F3163-A59A-414C-ADF7-5A6B357804F3}" type="sibTrans" cxnId="{C3659B7C-9553-461E-92D6-FEF4C83BDA5D}">
      <dgm:prSet/>
      <dgm:spPr/>
      <dgm:t>
        <a:bodyPr/>
        <a:lstStyle/>
        <a:p>
          <a:endParaRPr lang="en-US"/>
        </a:p>
      </dgm:t>
    </dgm:pt>
    <dgm:pt modelId="{EAB1CF18-6769-477F-AF47-DB2CB5CFFB87}">
      <dgm:prSet/>
      <dgm:spPr/>
      <dgm:t>
        <a:bodyPr/>
        <a:lstStyle/>
        <a:p>
          <a:r>
            <a:rPr lang="en-US"/>
            <a:t>Ask to see the Federal Permit and State ABCC License the applicant for the pouring permit currently posses.</a:t>
          </a:r>
        </a:p>
      </dgm:t>
    </dgm:pt>
    <dgm:pt modelId="{BEFF243A-0CC6-4AC3-B555-EA6A1EB195BB}" type="parTrans" cxnId="{7B0D1BF2-4D48-4F68-BB75-9F9BE62D95BB}">
      <dgm:prSet/>
      <dgm:spPr/>
      <dgm:t>
        <a:bodyPr/>
        <a:lstStyle/>
        <a:p>
          <a:endParaRPr lang="en-US"/>
        </a:p>
      </dgm:t>
    </dgm:pt>
    <dgm:pt modelId="{48DF879E-766E-41E8-8373-02E592C2EA22}" type="sibTrans" cxnId="{7B0D1BF2-4D48-4F68-BB75-9F9BE62D95BB}">
      <dgm:prSet/>
      <dgm:spPr/>
      <dgm:t>
        <a:bodyPr/>
        <a:lstStyle/>
        <a:p>
          <a:endParaRPr lang="en-US"/>
        </a:p>
      </dgm:t>
    </dgm:pt>
    <dgm:pt modelId="{2D9E4132-2BB5-48C6-9798-C66945D17E76}" type="pres">
      <dgm:prSet presAssocID="{AB437E0C-3B0B-4B55-8F43-6A6D2181FE9D}" presName="Name0" presStyleCnt="0">
        <dgm:presLayoutVars>
          <dgm:dir/>
          <dgm:animLvl val="lvl"/>
          <dgm:resizeHandles val="exact"/>
        </dgm:presLayoutVars>
      </dgm:prSet>
      <dgm:spPr/>
    </dgm:pt>
    <dgm:pt modelId="{C699619F-5075-43A1-8FE1-9DF9F8D85474}" type="pres">
      <dgm:prSet presAssocID="{CED18AD6-190B-4A9C-83ED-3129DBC50477}" presName="linNode" presStyleCnt="0"/>
      <dgm:spPr/>
    </dgm:pt>
    <dgm:pt modelId="{21AD76E0-076C-4863-AAA4-F5AC081143CB}" type="pres">
      <dgm:prSet presAssocID="{CED18AD6-190B-4A9C-83ED-3129DBC50477}" presName="parentText" presStyleLbl="solidFgAcc1" presStyleIdx="0" presStyleCnt="3">
        <dgm:presLayoutVars>
          <dgm:chMax val="1"/>
          <dgm:bulletEnabled/>
        </dgm:presLayoutVars>
      </dgm:prSet>
      <dgm:spPr/>
    </dgm:pt>
    <dgm:pt modelId="{016B7B5E-5618-4E4B-B433-E1CC8C07C849}" type="pres">
      <dgm:prSet presAssocID="{CED18AD6-190B-4A9C-83ED-3129DBC50477}" presName="descendantText" presStyleLbl="alignNode1" presStyleIdx="0" presStyleCnt="3">
        <dgm:presLayoutVars>
          <dgm:bulletEnabled/>
        </dgm:presLayoutVars>
      </dgm:prSet>
      <dgm:spPr/>
    </dgm:pt>
    <dgm:pt modelId="{0B839949-D226-4461-8DE8-2E8E133AEAD9}" type="pres">
      <dgm:prSet presAssocID="{D43BAE1E-325A-4F38-BD74-C87B600C6FBA}" presName="sp" presStyleCnt="0"/>
      <dgm:spPr/>
    </dgm:pt>
    <dgm:pt modelId="{9C02EADC-5F26-4BC6-AAA8-213D6803287A}" type="pres">
      <dgm:prSet presAssocID="{9FDD639E-FAEF-41FA-8735-DEAB981FE4B5}" presName="linNode" presStyleCnt="0"/>
      <dgm:spPr/>
    </dgm:pt>
    <dgm:pt modelId="{B0A8BCAC-211A-4FCD-92AA-61FC0D2925D7}" type="pres">
      <dgm:prSet presAssocID="{9FDD639E-FAEF-41FA-8735-DEAB981FE4B5}" presName="parentText" presStyleLbl="solidFgAcc1" presStyleIdx="1" presStyleCnt="3">
        <dgm:presLayoutVars>
          <dgm:chMax val="1"/>
          <dgm:bulletEnabled/>
        </dgm:presLayoutVars>
      </dgm:prSet>
      <dgm:spPr/>
    </dgm:pt>
    <dgm:pt modelId="{D2D86A44-B881-4AA7-9808-B8E2413F2FDE}" type="pres">
      <dgm:prSet presAssocID="{9FDD639E-FAEF-41FA-8735-DEAB981FE4B5}" presName="descendantText" presStyleLbl="alignNode1" presStyleIdx="1" presStyleCnt="3">
        <dgm:presLayoutVars>
          <dgm:bulletEnabled/>
        </dgm:presLayoutVars>
      </dgm:prSet>
      <dgm:spPr/>
    </dgm:pt>
    <dgm:pt modelId="{D383B22D-45DD-4DDA-88C4-1BCD3C511B4D}" type="pres">
      <dgm:prSet presAssocID="{26B715B6-039A-4A50-A266-F4EB746DB677}" presName="sp" presStyleCnt="0"/>
      <dgm:spPr/>
    </dgm:pt>
    <dgm:pt modelId="{4782421E-1CB1-466E-9CA1-EDFBA860FFAC}" type="pres">
      <dgm:prSet presAssocID="{BD7A90D0-FCB5-4598-AA2F-E3B1D71DE6DE}" presName="linNode" presStyleCnt="0"/>
      <dgm:spPr/>
    </dgm:pt>
    <dgm:pt modelId="{CEBD7E05-FFF6-4B7E-AB09-913C1A3005EE}" type="pres">
      <dgm:prSet presAssocID="{BD7A90D0-FCB5-4598-AA2F-E3B1D71DE6DE}" presName="parentText" presStyleLbl="solidFgAcc1" presStyleIdx="2" presStyleCnt="3">
        <dgm:presLayoutVars>
          <dgm:chMax val="1"/>
          <dgm:bulletEnabled/>
        </dgm:presLayoutVars>
      </dgm:prSet>
      <dgm:spPr/>
    </dgm:pt>
    <dgm:pt modelId="{6F053A40-D5FA-4FDD-96CF-76A0281F4EB4}" type="pres">
      <dgm:prSet presAssocID="{BD7A90D0-FCB5-4598-AA2F-E3B1D71DE6DE}" presName="descendantText" presStyleLbl="alignNode1" presStyleIdx="2" presStyleCnt="3">
        <dgm:presLayoutVars>
          <dgm:bulletEnabled/>
        </dgm:presLayoutVars>
      </dgm:prSet>
      <dgm:spPr/>
    </dgm:pt>
  </dgm:ptLst>
  <dgm:cxnLst>
    <dgm:cxn modelId="{64016D0E-73E4-43D1-AF8B-10D666F8ECBA}" type="presOf" srcId="{BD7A90D0-FCB5-4598-AA2F-E3B1D71DE6DE}" destId="{CEBD7E05-FFF6-4B7E-AB09-913C1A3005EE}" srcOrd="0" destOrd="0" presId="urn:microsoft.com/office/officeart/2016/7/layout/VerticalHollowActionList"/>
    <dgm:cxn modelId="{3C2C6630-D57C-4BEB-B182-6B3D670750CB}" type="presOf" srcId="{A6CBF0B6-822E-4DBF-8E03-7E3F65598B74}" destId="{D2D86A44-B881-4AA7-9808-B8E2413F2FDE}" srcOrd="0" destOrd="0" presId="urn:microsoft.com/office/officeart/2016/7/layout/VerticalHollowActionList"/>
    <dgm:cxn modelId="{E6AB9833-3E15-4CE8-900D-CB5850DC1974}" srcId="{AB437E0C-3B0B-4B55-8F43-6A6D2181FE9D}" destId="{9FDD639E-FAEF-41FA-8735-DEAB981FE4B5}" srcOrd="1" destOrd="0" parTransId="{13252874-37FB-4A7D-86A7-A23418F91E6E}" sibTransId="{26B715B6-039A-4A50-A266-F4EB746DB677}"/>
    <dgm:cxn modelId="{37E22536-F5A6-44FF-908C-DDFA2ED3B30C}" srcId="{9FDD639E-FAEF-41FA-8735-DEAB981FE4B5}" destId="{A6CBF0B6-822E-4DBF-8E03-7E3F65598B74}" srcOrd="0" destOrd="0" parTransId="{60371D56-235B-4C5C-9CE6-A0A05A332E9F}" sibTransId="{A3C07098-CFA2-4DA9-8052-B1E039666E77}"/>
    <dgm:cxn modelId="{C3659B7C-9553-461E-92D6-FEF4C83BDA5D}" srcId="{AB437E0C-3B0B-4B55-8F43-6A6D2181FE9D}" destId="{BD7A90D0-FCB5-4598-AA2F-E3B1D71DE6DE}" srcOrd="2" destOrd="0" parTransId="{216BCFEC-52BA-4D99-A3C1-11D9BF9553F6}" sibTransId="{E09F3163-A59A-414C-ADF7-5A6B357804F3}"/>
    <dgm:cxn modelId="{EBFDDB82-8AC4-44A2-B05B-15B7B8D4BD60}" type="presOf" srcId="{B77B96E3-78C5-4F99-9B56-84B8CFEFCF64}" destId="{016B7B5E-5618-4E4B-B433-E1CC8C07C849}" srcOrd="0" destOrd="0" presId="urn:microsoft.com/office/officeart/2016/7/layout/VerticalHollowActionList"/>
    <dgm:cxn modelId="{F2BD5894-E3B4-4925-B860-CBA49901D2C4}" type="presOf" srcId="{EAB1CF18-6769-477F-AF47-DB2CB5CFFB87}" destId="{6F053A40-D5FA-4FDD-96CF-76A0281F4EB4}" srcOrd="0" destOrd="0" presId="urn:microsoft.com/office/officeart/2016/7/layout/VerticalHollowActionList"/>
    <dgm:cxn modelId="{5935C49D-79E7-4F41-A79F-631A0583FCF3}" type="presOf" srcId="{AB437E0C-3B0B-4B55-8F43-6A6D2181FE9D}" destId="{2D9E4132-2BB5-48C6-9798-C66945D17E76}" srcOrd="0" destOrd="0" presId="urn:microsoft.com/office/officeart/2016/7/layout/VerticalHollowActionList"/>
    <dgm:cxn modelId="{BF8803B8-9EFE-452C-B261-3B7572D462B9}" type="presOf" srcId="{CED18AD6-190B-4A9C-83ED-3129DBC50477}" destId="{21AD76E0-076C-4863-AAA4-F5AC081143CB}" srcOrd="0" destOrd="0" presId="urn:microsoft.com/office/officeart/2016/7/layout/VerticalHollowActionList"/>
    <dgm:cxn modelId="{CDA760C9-D34D-48E6-8E50-96DDBE35AE08}" srcId="{AB437E0C-3B0B-4B55-8F43-6A6D2181FE9D}" destId="{CED18AD6-190B-4A9C-83ED-3129DBC50477}" srcOrd="0" destOrd="0" parTransId="{27473DC4-95B3-4F74-955A-210577E4BDA3}" sibTransId="{D43BAE1E-325A-4F38-BD74-C87B600C6FBA}"/>
    <dgm:cxn modelId="{7A5519DD-FCBA-4E6F-91FC-7CF520AF091E}" type="presOf" srcId="{9FDD639E-FAEF-41FA-8735-DEAB981FE4B5}" destId="{B0A8BCAC-211A-4FCD-92AA-61FC0D2925D7}" srcOrd="0" destOrd="0" presId="urn:microsoft.com/office/officeart/2016/7/layout/VerticalHollowActionList"/>
    <dgm:cxn modelId="{BF848EE1-839B-4393-A950-E7E99CCB327F}" srcId="{CED18AD6-190B-4A9C-83ED-3129DBC50477}" destId="{B77B96E3-78C5-4F99-9B56-84B8CFEFCF64}" srcOrd="0" destOrd="0" parTransId="{298FD028-2B00-4ED5-ADD8-C5BF5D23DDE7}" sibTransId="{4C5005F3-5FF9-4022-ACD1-3F397D95F813}"/>
    <dgm:cxn modelId="{7B0D1BF2-4D48-4F68-BB75-9F9BE62D95BB}" srcId="{BD7A90D0-FCB5-4598-AA2F-E3B1D71DE6DE}" destId="{EAB1CF18-6769-477F-AF47-DB2CB5CFFB87}" srcOrd="0" destOrd="0" parTransId="{BEFF243A-0CC6-4AC3-B555-EA6A1EB195BB}" sibTransId="{48DF879E-766E-41E8-8373-02E592C2EA22}"/>
    <dgm:cxn modelId="{F1B6E1EF-9B3A-477E-9F6B-D76489E4FB8F}" type="presParOf" srcId="{2D9E4132-2BB5-48C6-9798-C66945D17E76}" destId="{C699619F-5075-43A1-8FE1-9DF9F8D85474}" srcOrd="0" destOrd="0" presId="urn:microsoft.com/office/officeart/2016/7/layout/VerticalHollowActionList"/>
    <dgm:cxn modelId="{E8B2A2A9-C5A1-49E5-8E53-468C6F8951C4}" type="presParOf" srcId="{C699619F-5075-43A1-8FE1-9DF9F8D85474}" destId="{21AD76E0-076C-4863-AAA4-F5AC081143CB}" srcOrd="0" destOrd="0" presId="urn:microsoft.com/office/officeart/2016/7/layout/VerticalHollowActionList"/>
    <dgm:cxn modelId="{3B0477DA-7652-457B-8575-73B904342C51}" type="presParOf" srcId="{C699619F-5075-43A1-8FE1-9DF9F8D85474}" destId="{016B7B5E-5618-4E4B-B433-E1CC8C07C849}" srcOrd="1" destOrd="0" presId="urn:microsoft.com/office/officeart/2016/7/layout/VerticalHollowActionList"/>
    <dgm:cxn modelId="{023056C9-760C-4606-B598-5CB9FE01266C}" type="presParOf" srcId="{2D9E4132-2BB5-48C6-9798-C66945D17E76}" destId="{0B839949-D226-4461-8DE8-2E8E133AEAD9}" srcOrd="1" destOrd="0" presId="urn:microsoft.com/office/officeart/2016/7/layout/VerticalHollowActionList"/>
    <dgm:cxn modelId="{AC44B3ED-5E67-47B9-9E0F-7463639C2E15}" type="presParOf" srcId="{2D9E4132-2BB5-48C6-9798-C66945D17E76}" destId="{9C02EADC-5F26-4BC6-AAA8-213D6803287A}" srcOrd="2" destOrd="0" presId="urn:microsoft.com/office/officeart/2016/7/layout/VerticalHollowActionList"/>
    <dgm:cxn modelId="{26196EE2-029C-4BEF-B869-C9CA1839A8B3}" type="presParOf" srcId="{9C02EADC-5F26-4BC6-AAA8-213D6803287A}" destId="{B0A8BCAC-211A-4FCD-92AA-61FC0D2925D7}" srcOrd="0" destOrd="0" presId="urn:microsoft.com/office/officeart/2016/7/layout/VerticalHollowActionList"/>
    <dgm:cxn modelId="{4DDC83BA-EA4D-487B-B62C-2918AABF491C}" type="presParOf" srcId="{9C02EADC-5F26-4BC6-AAA8-213D6803287A}" destId="{D2D86A44-B881-4AA7-9808-B8E2413F2FDE}" srcOrd="1" destOrd="0" presId="urn:microsoft.com/office/officeart/2016/7/layout/VerticalHollowActionList"/>
    <dgm:cxn modelId="{33770C94-A913-40F5-ADBE-01D7A999A379}" type="presParOf" srcId="{2D9E4132-2BB5-48C6-9798-C66945D17E76}" destId="{D383B22D-45DD-4DDA-88C4-1BCD3C511B4D}" srcOrd="3" destOrd="0" presId="urn:microsoft.com/office/officeart/2016/7/layout/VerticalHollowActionList"/>
    <dgm:cxn modelId="{FCE713A2-356F-476E-BE9D-4BAECAA189E2}" type="presParOf" srcId="{2D9E4132-2BB5-48C6-9798-C66945D17E76}" destId="{4782421E-1CB1-466E-9CA1-EDFBA860FFAC}" srcOrd="4" destOrd="0" presId="urn:microsoft.com/office/officeart/2016/7/layout/VerticalHollowActionList"/>
    <dgm:cxn modelId="{5EF4D2F5-D86B-40C8-AFAB-6BB1C000A8C2}" type="presParOf" srcId="{4782421E-1CB1-466E-9CA1-EDFBA860FFAC}" destId="{CEBD7E05-FFF6-4B7E-AB09-913C1A3005EE}" srcOrd="0" destOrd="0" presId="urn:microsoft.com/office/officeart/2016/7/layout/VerticalHollowActionList"/>
    <dgm:cxn modelId="{683CA6F1-0F30-4FF9-8CA0-C42D13479A47}" type="presParOf" srcId="{4782421E-1CB1-466E-9CA1-EDFBA860FFAC}" destId="{6F053A40-D5FA-4FDD-96CF-76A0281F4EB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C69BE-C13E-4776-90EA-F9927E91C02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448515A-E260-4839-A074-D4D8FCD23B37}">
      <dgm:prSet/>
      <dgm:spPr/>
      <dgm:t>
        <a:bodyPr/>
        <a:lstStyle/>
        <a:p>
          <a:r>
            <a:rPr lang="en-US" b="1"/>
            <a:t>M.G.L. Ch. 138, §19D is a state license issued directly by the ABCC.</a:t>
          </a:r>
          <a:endParaRPr lang="en-US"/>
        </a:p>
      </dgm:t>
    </dgm:pt>
    <dgm:pt modelId="{12675072-ECD9-47D6-A286-0F520C86633D}" type="parTrans" cxnId="{D011DAFE-E63D-42A0-A042-638C16B51A15}">
      <dgm:prSet/>
      <dgm:spPr/>
      <dgm:t>
        <a:bodyPr/>
        <a:lstStyle/>
        <a:p>
          <a:endParaRPr lang="en-US"/>
        </a:p>
      </dgm:t>
    </dgm:pt>
    <dgm:pt modelId="{652CC0F8-3F3B-4689-B5EB-2188F490FDC5}" type="sibTrans" cxnId="{D011DAFE-E63D-42A0-A042-638C16B51A15}">
      <dgm:prSet/>
      <dgm:spPr/>
      <dgm:t>
        <a:bodyPr/>
        <a:lstStyle/>
        <a:p>
          <a:endParaRPr lang="en-US"/>
        </a:p>
      </dgm:t>
    </dgm:pt>
    <dgm:pt modelId="{23E8E18C-223B-446C-A4BC-737F8DF0EE35}">
      <dgm:prSet/>
      <dgm:spPr/>
      <dgm:t>
        <a:bodyPr/>
        <a:lstStyle/>
        <a:p>
          <a:r>
            <a:rPr lang="en-US" b="1"/>
            <a:t>This allows a Pub Brewer to produce their own malt beverages and obtain a Section 12 license.</a:t>
          </a:r>
          <a:endParaRPr lang="en-US"/>
        </a:p>
      </dgm:t>
    </dgm:pt>
    <dgm:pt modelId="{2B6A3DB1-08FB-4B07-A27D-7FDB11571404}" type="parTrans" cxnId="{C7DA9449-AD41-479F-AEF0-A9B33E8ADBA0}">
      <dgm:prSet/>
      <dgm:spPr/>
      <dgm:t>
        <a:bodyPr/>
        <a:lstStyle/>
        <a:p>
          <a:endParaRPr lang="en-US"/>
        </a:p>
      </dgm:t>
    </dgm:pt>
    <dgm:pt modelId="{192660B3-896E-48BB-8697-7A249F1DE468}" type="sibTrans" cxnId="{C7DA9449-AD41-479F-AEF0-A9B33E8ADBA0}">
      <dgm:prSet/>
      <dgm:spPr/>
      <dgm:t>
        <a:bodyPr/>
        <a:lstStyle/>
        <a:p>
          <a:endParaRPr lang="en-US"/>
        </a:p>
      </dgm:t>
    </dgm:pt>
    <dgm:pt modelId="{8AD060E2-D4B1-4966-A7C0-58E2872EDF35}">
      <dgm:prSet/>
      <dgm:spPr/>
      <dgm:t>
        <a:bodyPr/>
        <a:lstStyle/>
        <a:p>
          <a:r>
            <a:rPr lang="en-US" b="1"/>
            <a:t>The Section 12 license obtained by the Pub Brewer would fall under the quota system.</a:t>
          </a:r>
          <a:endParaRPr lang="en-US"/>
        </a:p>
      </dgm:t>
    </dgm:pt>
    <dgm:pt modelId="{4C46F1CB-8125-4475-830A-EB61027966EA}" type="parTrans" cxnId="{F34FD098-5FD2-41CF-8203-87A421A7EF70}">
      <dgm:prSet/>
      <dgm:spPr/>
      <dgm:t>
        <a:bodyPr/>
        <a:lstStyle/>
        <a:p>
          <a:endParaRPr lang="en-US"/>
        </a:p>
      </dgm:t>
    </dgm:pt>
    <dgm:pt modelId="{47668E10-CA33-4468-A27F-6E269E2E0DE0}" type="sibTrans" cxnId="{F34FD098-5FD2-41CF-8203-87A421A7EF70}">
      <dgm:prSet/>
      <dgm:spPr/>
      <dgm:t>
        <a:bodyPr/>
        <a:lstStyle/>
        <a:p>
          <a:endParaRPr lang="en-US"/>
        </a:p>
      </dgm:t>
    </dgm:pt>
    <dgm:pt modelId="{3A90B0B3-E45E-4279-BE35-394F24B8BF37}">
      <dgm:prSet/>
      <dgm:spPr/>
      <dgm:t>
        <a:bodyPr/>
        <a:lstStyle/>
        <a:p>
          <a:r>
            <a:rPr lang="en-US" b="1"/>
            <a:t>Pub Brewery licensees are NOT authorized sources for one-day licenses and may not self-distribute to retailers.</a:t>
          </a:r>
          <a:endParaRPr lang="en-US"/>
        </a:p>
      </dgm:t>
    </dgm:pt>
    <dgm:pt modelId="{4FECA7A7-D157-4FA4-B9D7-636D7059B759}" type="parTrans" cxnId="{9771B7EA-D2B8-4229-A80F-5CC9A037BE57}">
      <dgm:prSet/>
      <dgm:spPr/>
      <dgm:t>
        <a:bodyPr/>
        <a:lstStyle/>
        <a:p>
          <a:endParaRPr lang="en-US"/>
        </a:p>
      </dgm:t>
    </dgm:pt>
    <dgm:pt modelId="{BBC8608B-F686-4356-B755-FC69D0ABC363}" type="sibTrans" cxnId="{9771B7EA-D2B8-4229-A80F-5CC9A037BE57}">
      <dgm:prSet/>
      <dgm:spPr/>
      <dgm:t>
        <a:bodyPr/>
        <a:lstStyle/>
        <a:p>
          <a:endParaRPr lang="en-US"/>
        </a:p>
      </dgm:t>
    </dgm:pt>
    <dgm:pt modelId="{3E4EF83C-EAF0-4455-830A-662725DC4357}" type="pres">
      <dgm:prSet presAssocID="{33EC69BE-C13E-4776-90EA-F9927E91C025}" presName="linear" presStyleCnt="0">
        <dgm:presLayoutVars>
          <dgm:animLvl val="lvl"/>
          <dgm:resizeHandles val="exact"/>
        </dgm:presLayoutVars>
      </dgm:prSet>
      <dgm:spPr/>
    </dgm:pt>
    <dgm:pt modelId="{A261AC5A-EA7B-48F9-A411-19D0AB482F94}" type="pres">
      <dgm:prSet presAssocID="{0448515A-E260-4839-A074-D4D8FCD23B37}" presName="parentText" presStyleLbl="node1" presStyleIdx="0" presStyleCnt="4">
        <dgm:presLayoutVars>
          <dgm:chMax val="0"/>
          <dgm:bulletEnabled val="1"/>
        </dgm:presLayoutVars>
      </dgm:prSet>
      <dgm:spPr/>
    </dgm:pt>
    <dgm:pt modelId="{62CAA5B9-87E9-4E45-9B57-47BD69E35F46}" type="pres">
      <dgm:prSet presAssocID="{652CC0F8-3F3B-4689-B5EB-2188F490FDC5}" presName="spacer" presStyleCnt="0"/>
      <dgm:spPr/>
    </dgm:pt>
    <dgm:pt modelId="{37D90218-12DC-49D2-9ED8-C47CE494A155}" type="pres">
      <dgm:prSet presAssocID="{23E8E18C-223B-446C-A4BC-737F8DF0EE35}" presName="parentText" presStyleLbl="node1" presStyleIdx="1" presStyleCnt="4">
        <dgm:presLayoutVars>
          <dgm:chMax val="0"/>
          <dgm:bulletEnabled val="1"/>
        </dgm:presLayoutVars>
      </dgm:prSet>
      <dgm:spPr/>
    </dgm:pt>
    <dgm:pt modelId="{478DDA93-24AA-4DC5-ACE1-40F7FE9FC122}" type="pres">
      <dgm:prSet presAssocID="{192660B3-896E-48BB-8697-7A249F1DE468}" presName="spacer" presStyleCnt="0"/>
      <dgm:spPr/>
    </dgm:pt>
    <dgm:pt modelId="{799D2074-11C0-4E5D-915D-F2DDFC4ED10F}" type="pres">
      <dgm:prSet presAssocID="{8AD060E2-D4B1-4966-A7C0-58E2872EDF35}" presName="parentText" presStyleLbl="node1" presStyleIdx="2" presStyleCnt="4">
        <dgm:presLayoutVars>
          <dgm:chMax val="0"/>
          <dgm:bulletEnabled val="1"/>
        </dgm:presLayoutVars>
      </dgm:prSet>
      <dgm:spPr/>
    </dgm:pt>
    <dgm:pt modelId="{06FEE799-E2C5-469C-AABC-9A2F241162DC}" type="pres">
      <dgm:prSet presAssocID="{47668E10-CA33-4468-A27F-6E269E2E0DE0}" presName="spacer" presStyleCnt="0"/>
      <dgm:spPr/>
    </dgm:pt>
    <dgm:pt modelId="{C6125487-E96A-4081-9B90-C3ECDCD1C6F4}" type="pres">
      <dgm:prSet presAssocID="{3A90B0B3-E45E-4279-BE35-394F24B8BF37}" presName="parentText" presStyleLbl="node1" presStyleIdx="3" presStyleCnt="4">
        <dgm:presLayoutVars>
          <dgm:chMax val="0"/>
          <dgm:bulletEnabled val="1"/>
        </dgm:presLayoutVars>
      </dgm:prSet>
      <dgm:spPr/>
    </dgm:pt>
  </dgm:ptLst>
  <dgm:cxnLst>
    <dgm:cxn modelId="{82392305-CFCB-4792-90E6-3BA3DE40CAB4}" type="presOf" srcId="{3A90B0B3-E45E-4279-BE35-394F24B8BF37}" destId="{C6125487-E96A-4081-9B90-C3ECDCD1C6F4}" srcOrd="0" destOrd="0" presId="urn:microsoft.com/office/officeart/2005/8/layout/vList2"/>
    <dgm:cxn modelId="{C7DA9449-AD41-479F-AEF0-A9B33E8ADBA0}" srcId="{33EC69BE-C13E-4776-90EA-F9927E91C025}" destId="{23E8E18C-223B-446C-A4BC-737F8DF0EE35}" srcOrd="1" destOrd="0" parTransId="{2B6A3DB1-08FB-4B07-A27D-7FDB11571404}" sibTransId="{192660B3-896E-48BB-8697-7A249F1DE468}"/>
    <dgm:cxn modelId="{EA02AA7B-30F8-495F-B684-0B085A0046F8}" type="presOf" srcId="{8AD060E2-D4B1-4966-A7C0-58E2872EDF35}" destId="{799D2074-11C0-4E5D-915D-F2DDFC4ED10F}" srcOrd="0" destOrd="0" presId="urn:microsoft.com/office/officeart/2005/8/layout/vList2"/>
    <dgm:cxn modelId="{F8D95A8A-4A5F-44D1-A670-1056DBE00E96}" type="presOf" srcId="{23E8E18C-223B-446C-A4BC-737F8DF0EE35}" destId="{37D90218-12DC-49D2-9ED8-C47CE494A155}" srcOrd="0" destOrd="0" presId="urn:microsoft.com/office/officeart/2005/8/layout/vList2"/>
    <dgm:cxn modelId="{F34FD098-5FD2-41CF-8203-87A421A7EF70}" srcId="{33EC69BE-C13E-4776-90EA-F9927E91C025}" destId="{8AD060E2-D4B1-4966-A7C0-58E2872EDF35}" srcOrd="2" destOrd="0" parTransId="{4C46F1CB-8125-4475-830A-EB61027966EA}" sibTransId="{47668E10-CA33-4468-A27F-6E269E2E0DE0}"/>
    <dgm:cxn modelId="{EC614FB8-8085-4F39-A32C-5F153312A993}" type="presOf" srcId="{0448515A-E260-4839-A074-D4D8FCD23B37}" destId="{A261AC5A-EA7B-48F9-A411-19D0AB482F94}" srcOrd="0" destOrd="0" presId="urn:microsoft.com/office/officeart/2005/8/layout/vList2"/>
    <dgm:cxn modelId="{596409DA-FECB-473A-9826-E0041084DED9}" type="presOf" srcId="{33EC69BE-C13E-4776-90EA-F9927E91C025}" destId="{3E4EF83C-EAF0-4455-830A-662725DC4357}" srcOrd="0" destOrd="0" presId="urn:microsoft.com/office/officeart/2005/8/layout/vList2"/>
    <dgm:cxn modelId="{9771B7EA-D2B8-4229-A80F-5CC9A037BE57}" srcId="{33EC69BE-C13E-4776-90EA-F9927E91C025}" destId="{3A90B0B3-E45E-4279-BE35-394F24B8BF37}" srcOrd="3" destOrd="0" parTransId="{4FECA7A7-D157-4FA4-B9D7-636D7059B759}" sibTransId="{BBC8608B-F686-4356-B755-FC69D0ABC363}"/>
    <dgm:cxn modelId="{D011DAFE-E63D-42A0-A042-638C16B51A15}" srcId="{33EC69BE-C13E-4776-90EA-F9927E91C025}" destId="{0448515A-E260-4839-A074-D4D8FCD23B37}" srcOrd="0" destOrd="0" parTransId="{12675072-ECD9-47D6-A286-0F520C86633D}" sibTransId="{652CC0F8-3F3B-4689-B5EB-2188F490FDC5}"/>
    <dgm:cxn modelId="{3BC725F6-3A09-4B13-ABA9-B4886EA61FDF}" type="presParOf" srcId="{3E4EF83C-EAF0-4455-830A-662725DC4357}" destId="{A261AC5A-EA7B-48F9-A411-19D0AB482F94}" srcOrd="0" destOrd="0" presId="urn:microsoft.com/office/officeart/2005/8/layout/vList2"/>
    <dgm:cxn modelId="{3D76554F-C072-4AC7-9C16-0FEB3BE55A50}" type="presParOf" srcId="{3E4EF83C-EAF0-4455-830A-662725DC4357}" destId="{62CAA5B9-87E9-4E45-9B57-47BD69E35F46}" srcOrd="1" destOrd="0" presId="urn:microsoft.com/office/officeart/2005/8/layout/vList2"/>
    <dgm:cxn modelId="{6EAF5A0D-E06E-4A36-8D8E-661941452E46}" type="presParOf" srcId="{3E4EF83C-EAF0-4455-830A-662725DC4357}" destId="{37D90218-12DC-49D2-9ED8-C47CE494A155}" srcOrd="2" destOrd="0" presId="urn:microsoft.com/office/officeart/2005/8/layout/vList2"/>
    <dgm:cxn modelId="{93772F4A-38BA-4563-BC48-445E2FDF05A1}" type="presParOf" srcId="{3E4EF83C-EAF0-4455-830A-662725DC4357}" destId="{478DDA93-24AA-4DC5-ACE1-40F7FE9FC122}" srcOrd="3" destOrd="0" presId="urn:microsoft.com/office/officeart/2005/8/layout/vList2"/>
    <dgm:cxn modelId="{2A4D3555-58B3-4307-8F6B-DA5FC0A2CFE2}" type="presParOf" srcId="{3E4EF83C-EAF0-4455-830A-662725DC4357}" destId="{799D2074-11C0-4E5D-915D-F2DDFC4ED10F}" srcOrd="4" destOrd="0" presId="urn:microsoft.com/office/officeart/2005/8/layout/vList2"/>
    <dgm:cxn modelId="{19DDC1A3-5186-449B-8376-60EF66703574}" type="presParOf" srcId="{3E4EF83C-EAF0-4455-830A-662725DC4357}" destId="{06FEE799-E2C5-469C-AABC-9A2F241162DC}" srcOrd="5" destOrd="0" presId="urn:microsoft.com/office/officeart/2005/8/layout/vList2"/>
    <dgm:cxn modelId="{42D5E080-53FF-4542-BB14-1BA35C788B01}" type="presParOf" srcId="{3E4EF83C-EAF0-4455-830A-662725DC4357}" destId="{C6125487-E96A-4081-9B90-C3ECDCD1C6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2629C-75F7-40BA-B5D8-4E4EF7B348D8}">
      <dsp:nvSpPr>
        <dsp:cNvPr id="0" name=""/>
        <dsp:cNvSpPr/>
      </dsp:nvSpPr>
      <dsp:spPr>
        <a:xfrm>
          <a:off x="0" y="704209"/>
          <a:ext cx="6666833" cy="6142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Best Practices</a:t>
          </a:r>
        </a:p>
      </dsp:txBody>
      <dsp:txXfrm>
        <a:off x="29985" y="734194"/>
        <a:ext cx="6606863" cy="554280"/>
      </dsp:txXfrm>
    </dsp:sp>
    <dsp:sp modelId="{0C80176C-AB2E-4992-B9F2-9B4E3C1D98EC}">
      <dsp:nvSpPr>
        <dsp:cNvPr id="0" name=""/>
        <dsp:cNvSpPr/>
      </dsp:nvSpPr>
      <dsp:spPr>
        <a:xfrm>
          <a:off x="0" y="1390459"/>
          <a:ext cx="6666833" cy="614250"/>
        </a:xfrm>
        <a:prstGeom prst="roundRect">
          <a:avLst/>
        </a:prstGeom>
        <a:gradFill rotWithShape="0">
          <a:gsLst>
            <a:gs pos="0">
              <a:schemeClr val="accent5">
                <a:hueOff val="-3432143"/>
                <a:satOff val="4597"/>
                <a:lumOff val="3137"/>
                <a:alphaOff val="0"/>
                <a:satMod val="103000"/>
                <a:lumMod val="102000"/>
                <a:tint val="94000"/>
              </a:schemeClr>
            </a:gs>
            <a:gs pos="50000">
              <a:schemeClr val="accent5">
                <a:hueOff val="-3432143"/>
                <a:satOff val="4597"/>
                <a:lumOff val="3137"/>
                <a:alphaOff val="0"/>
                <a:satMod val="110000"/>
                <a:lumMod val="100000"/>
                <a:shade val="100000"/>
              </a:schemeClr>
            </a:gs>
            <a:gs pos="100000">
              <a:schemeClr val="accent5">
                <a:hueOff val="-3432143"/>
                <a:satOff val="4597"/>
                <a:lumOff val="31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Farmer Series Licenses</a:t>
          </a:r>
        </a:p>
      </dsp:txBody>
      <dsp:txXfrm>
        <a:off x="29985" y="1420444"/>
        <a:ext cx="6606863" cy="554280"/>
      </dsp:txXfrm>
    </dsp:sp>
    <dsp:sp modelId="{462CADE5-DDEF-4F8A-B1FC-ABA41FA6A7F8}">
      <dsp:nvSpPr>
        <dsp:cNvPr id="0" name=""/>
        <dsp:cNvSpPr/>
      </dsp:nvSpPr>
      <dsp:spPr>
        <a:xfrm>
          <a:off x="0" y="2076710"/>
          <a:ext cx="6666833" cy="614250"/>
        </a:xfrm>
        <a:prstGeom prst="roundRect">
          <a:avLst/>
        </a:prstGeom>
        <a:gradFill rotWithShape="0">
          <a:gsLst>
            <a:gs pos="0">
              <a:schemeClr val="accent5">
                <a:hueOff val="-6864286"/>
                <a:satOff val="9193"/>
                <a:lumOff val="6275"/>
                <a:alphaOff val="0"/>
                <a:satMod val="103000"/>
                <a:lumMod val="102000"/>
                <a:tint val="94000"/>
              </a:schemeClr>
            </a:gs>
            <a:gs pos="50000">
              <a:schemeClr val="accent5">
                <a:hueOff val="-6864286"/>
                <a:satOff val="9193"/>
                <a:lumOff val="6275"/>
                <a:alphaOff val="0"/>
                <a:satMod val="110000"/>
                <a:lumMod val="100000"/>
                <a:shade val="100000"/>
              </a:schemeClr>
            </a:gs>
            <a:gs pos="100000">
              <a:schemeClr val="accent5">
                <a:hueOff val="-6864286"/>
                <a:satOff val="9193"/>
                <a:lumOff val="62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Pouring Permits</a:t>
          </a:r>
        </a:p>
      </dsp:txBody>
      <dsp:txXfrm>
        <a:off x="29985" y="2106695"/>
        <a:ext cx="6606863" cy="554280"/>
      </dsp:txXfrm>
    </dsp:sp>
    <dsp:sp modelId="{2D79C6C4-8E26-444C-8772-6B52B1841694}">
      <dsp:nvSpPr>
        <dsp:cNvPr id="0" name=""/>
        <dsp:cNvSpPr/>
      </dsp:nvSpPr>
      <dsp:spPr>
        <a:xfrm>
          <a:off x="0" y="2762960"/>
          <a:ext cx="6666833" cy="614250"/>
        </a:xfrm>
        <a:prstGeom prst="roundRect">
          <a:avLst/>
        </a:prstGeom>
        <a:gradFill rotWithShape="0">
          <a:gsLst>
            <a:gs pos="0">
              <a:schemeClr val="accent5">
                <a:hueOff val="-10296429"/>
                <a:satOff val="13790"/>
                <a:lumOff val="9412"/>
                <a:alphaOff val="0"/>
                <a:satMod val="103000"/>
                <a:lumMod val="102000"/>
                <a:tint val="94000"/>
              </a:schemeClr>
            </a:gs>
            <a:gs pos="50000">
              <a:schemeClr val="accent5">
                <a:hueOff val="-10296429"/>
                <a:satOff val="13790"/>
                <a:lumOff val="9412"/>
                <a:alphaOff val="0"/>
                <a:satMod val="110000"/>
                <a:lumMod val="100000"/>
                <a:shade val="100000"/>
              </a:schemeClr>
            </a:gs>
            <a:gs pos="100000">
              <a:schemeClr val="accent5">
                <a:hueOff val="-10296429"/>
                <a:satOff val="13790"/>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Application Process for Farmer Series Licenses</a:t>
          </a:r>
        </a:p>
      </dsp:txBody>
      <dsp:txXfrm>
        <a:off x="29985" y="2792945"/>
        <a:ext cx="6606863" cy="554280"/>
      </dsp:txXfrm>
    </dsp:sp>
    <dsp:sp modelId="{16F0B8C1-EEC0-43F8-A2CB-0FDD80A3B04F}">
      <dsp:nvSpPr>
        <dsp:cNvPr id="0" name=""/>
        <dsp:cNvSpPr/>
      </dsp:nvSpPr>
      <dsp:spPr>
        <a:xfrm>
          <a:off x="0" y="3449210"/>
          <a:ext cx="6666833" cy="614250"/>
        </a:xfrm>
        <a:prstGeom prst="roundRect">
          <a:avLst/>
        </a:prstGeom>
        <a:gradFill rotWithShape="0">
          <a:gsLst>
            <a:gs pos="0">
              <a:schemeClr val="accent5">
                <a:hueOff val="-13728571"/>
                <a:satOff val="18386"/>
                <a:lumOff val="12550"/>
                <a:alphaOff val="0"/>
                <a:satMod val="103000"/>
                <a:lumMod val="102000"/>
                <a:tint val="94000"/>
              </a:schemeClr>
            </a:gs>
            <a:gs pos="50000">
              <a:schemeClr val="accent5">
                <a:hueOff val="-13728571"/>
                <a:satOff val="18386"/>
                <a:lumOff val="12550"/>
                <a:alphaOff val="0"/>
                <a:satMod val="110000"/>
                <a:lumMod val="100000"/>
                <a:shade val="100000"/>
              </a:schemeClr>
            </a:gs>
            <a:gs pos="100000">
              <a:schemeClr val="accent5">
                <a:hueOff val="-13728571"/>
                <a:satOff val="18386"/>
                <a:lumOff val="125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19H</a:t>
          </a:r>
        </a:p>
      </dsp:txBody>
      <dsp:txXfrm>
        <a:off x="29985" y="3479195"/>
        <a:ext cx="6606863" cy="554280"/>
      </dsp:txXfrm>
    </dsp:sp>
    <dsp:sp modelId="{3A85DF85-CDA1-432E-87F1-B7216ED36334}">
      <dsp:nvSpPr>
        <dsp:cNvPr id="0" name=""/>
        <dsp:cNvSpPr/>
      </dsp:nvSpPr>
      <dsp:spPr>
        <a:xfrm>
          <a:off x="0" y="4135460"/>
          <a:ext cx="6666833" cy="614250"/>
        </a:xfrm>
        <a:prstGeom prst="roundRect">
          <a:avLst/>
        </a:prstGeom>
        <a:gradFill rotWithShape="0">
          <a:gsLst>
            <a:gs pos="0">
              <a:schemeClr val="accent5">
                <a:hueOff val="-17160714"/>
                <a:satOff val="22983"/>
                <a:lumOff val="15687"/>
                <a:alphaOff val="0"/>
                <a:satMod val="103000"/>
                <a:lumMod val="102000"/>
                <a:tint val="94000"/>
              </a:schemeClr>
            </a:gs>
            <a:gs pos="50000">
              <a:schemeClr val="accent5">
                <a:hueOff val="-17160714"/>
                <a:satOff val="22983"/>
                <a:lumOff val="15687"/>
                <a:alphaOff val="0"/>
                <a:satMod val="110000"/>
                <a:lumMod val="100000"/>
                <a:shade val="100000"/>
              </a:schemeClr>
            </a:gs>
            <a:gs pos="100000">
              <a:schemeClr val="accent5">
                <a:hueOff val="-17160714"/>
                <a:satOff val="22983"/>
                <a:lumOff val="1568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Pub Brewery</a:t>
          </a:r>
        </a:p>
      </dsp:txBody>
      <dsp:txXfrm>
        <a:off x="29985" y="4165445"/>
        <a:ext cx="6606863" cy="55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7B5E-5618-4E4B-B433-E1CC8C07C849}">
      <dsp:nvSpPr>
        <dsp:cNvPr id="0" name=""/>
        <dsp:cNvSpPr/>
      </dsp:nvSpPr>
      <dsp:spPr>
        <a:xfrm>
          <a:off x="1333366" y="1704"/>
          <a:ext cx="5333466" cy="17469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443728" rIns="103484" bIns="443728" numCol="1" spcCol="1270" anchor="ctr" anchorCtr="0">
          <a:noAutofit/>
        </a:bodyPr>
        <a:lstStyle/>
        <a:p>
          <a:pPr marL="0" lvl="0" indent="0" algn="l" defTabSz="889000">
            <a:lnSpc>
              <a:spcPct val="90000"/>
            </a:lnSpc>
            <a:spcBef>
              <a:spcPct val="0"/>
            </a:spcBef>
            <a:spcAft>
              <a:spcPct val="35000"/>
            </a:spcAft>
            <a:buNone/>
          </a:pPr>
          <a:r>
            <a:rPr lang="en-US" sz="2000" kern="1200"/>
            <a:t>Ensure the applicant is working with their own legal counsel to establish what licenses are required for the operation they wish to have.  </a:t>
          </a:r>
        </a:p>
      </dsp:txBody>
      <dsp:txXfrm>
        <a:off x="1333366" y="1704"/>
        <a:ext cx="5333466" cy="1746958"/>
      </dsp:txXfrm>
    </dsp:sp>
    <dsp:sp modelId="{21AD76E0-076C-4863-AAA4-F5AC081143CB}">
      <dsp:nvSpPr>
        <dsp:cNvPr id="0" name=""/>
        <dsp:cNvSpPr/>
      </dsp:nvSpPr>
      <dsp:spPr>
        <a:xfrm>
          <a:off x="0" y="1704"/>
          <a:ext cx="1333366" cy="1746958"/>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72561" rIns="70557" bIns="172561" numCol="1" spcCol="1270" anchor="ctr" anchorCtr="0">
          <a:noAutofit/>
        </a:bodyPr>
        <a:lstStyle/>
        <a:p>
          <a:pPr marL="0" lvl="0" indent="0" algn="ctr" defTabSz="1111250">
            <a:lnSpc>
              <a:spcPct val="90000"/>
            </a:lnSpc>
            <a:spcBef>
              <a:spcPct val="0"/>
            </a:spcBef>
            <a:spcAft>
              <a:spcPct val="35000"/>
            </a:spcAft>
            <a:buNone/>
          </a:pPr>
          <a:r>
            <a:rPr lang="en-US" sz="2500" kern="1200"/>
            <a:t>Ensure</a:t>
          </a:r>
        </a:p>
      </dsp:txBody>
      <dsp:txXfrm>
        <a:off x="0" y="1704"/>
        <a:ext cx="1333366" cy="1746958"/>
      </dsp:txXfrm>
    </dsp:sp>
    <dsp:sp modelId="{D2D86A44-B881-4AA7-9808-B8E2413F2FDE}">
      <dsp:nvSpPr>
        <dsp:cNvPr id="0" name=""/>
        <dsp:cNvSpPr/>
      </dsp:nvSpPr>
      <dsp:spPr>
        <a:xfrm>
          <a:off x="1333366" y="1853480"/>
          <a:ext cx="5333466" cy="1746958"/>
        </a:xfrm>
        <a:prstGeom prst="rect">
          <a:avLst/>
        </a:prstGeom>
        <a:gradFill rotWithShape="0">
          <a:gsLst>
            <a:gs pos="0">
              <a:schemeClr val="accent5">
                <a:hueOff val="-8580357"/>
                <a:satOff val="11491"/>
                <a:lumOff val="7844"/>
                <a:alphaOff val="0"/>
                <a:satMod val="103000"/>
                <a:lumMod val="102000"/>
                <a:tint val="94000"/>
              </a:schemeClr>
            </a:gs>
            <a:gs pos="50000">
              <a:schemeClr val="accent5">
                <a:hueOff val="-8580357"/>
                <a:satOff val="11491"/>
                <a:lumOff val="7844"/>
                <a:alphaOff val="0"/>
                <a:satMod val="110000"/>
                <a:lumMod val="100000"/>
                <a:shade val="100000"/>
              </a:schemeClr>
            </a:gs>
            <a:gs pos="100000">
              <a:schemeClr val="accent5">
                <a:hueOff val="-8580357"/>
                <a:satOff val="11491"/>
                <a:lumOff val="7844"/>
                <a:alphaOff val="0"/>
                <a:lumMod val="99000"/>
                <a:satMod val="120000"/>
                <a:shade val="78000"/>
              </a:schemeClr>
            </a:gs>
          </a:gsLst>
          <a:lin ang="5400000" scaled="0"/>
        </a:gradFill>
        <a:ln w="12700" cap="flat" cmpd="sng" algn="ctr">
          <a:solidFill>
            <a:schemeClr val="accent5">
              <a:hueOff val="-8580357"/>
              <a:satOff val="11491"/>
              <a:lumOff val="784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443728" rIns="103484" bIns="443728" numCol="1" spcCol="1270" anchor="ctr" anchorCtr="0">
          <a:noAutofit/>
        </a:bodyPr>
        <a:lstStyle/>
        <a:p>
          <a:pPr marL="0" lvl="0" indent="0" algn="l" defTabSz="889000">
            <a:lnSpc>
              <a:spcPct val="90000"/>
            </a:lnSpc>
            <a:spcBef>
              <a:spcPct val="0"/>
            </a:spcBef>
            <a:spcAft>
              <a:spcPct val="35000"/>
            </a:spcAft>
            <a:buNone/>
          </a:pPr>
          <a:r>
            <a:rPr lang="en-US" sz="2000" kern="1200"/>
            <a:t>Use your municipality’s legal counsel to address any licensing or zoning issues.</a:t>
          </a:r>
        </a:p>
      </dsp:txBody>
      <dsp:txXfrm>
        <a:off x="1333366" y="1853480"/>
        <a:ext cx="5333466" cy="1746958"/>
      </dsp:txXfrm>
    </dsp:sp>
    <dsp:sp modelId="{B0A8BCAC-211A-4FCD-92AA-61FC0D2925D7}">
      <dsp:nvSpPr>
        <dsp:cNvPr id="0" name=""/>
        <dsp:cNvSpPr/>
      </dsp:nvSpPr>
      <dsp:spPr>
        <a:xfrm>
          <a:off x="0" y="1853480"/>
          <a:ext cx="1333366" cy="1746958"/>
        </a:xfrm>
        <a:prstGeom prst="rect">
          <a:avLst/>
        </a:prstGeom>
        <a:solidFill>
          <a:schemeClr val="lt1">
            <a:hueOff val="0"/>
            <a:satOff val="0"/>
            <a:lumOff val="0"/>
            <a:alphaOff val="0"/>
          </a:schemeClr>
        </a:solidFill>
        <a:ln w="12700" cap="flat" cmpd="sng" algn="ctr">
          <a:solidFill>
            <a:schemeClr val="accent5">
              <a:hueOff val="-8580357"/>
              <a:satOff val="11491"/>
              <a:lumOff val="78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72561" rIns="70557" bIns="172561" numCol="1" spcCol="1270" anchor="ctr" anchorCtr="0">
          <a:noAutofit/>
        </a:bodyPr>
        <a:lstStyle/>
        <a:p>
          <a:pPr marL="0" lvl="0" indent="0" algn="ctr" defTabSz="1111250">
            <a:lnSpc>
              <a:spcPct val="90000"/>
            </a:lnSpc>
            <a:spcBef>
              <a:spcPct val="0"/>
            </a:spcBef>
            <a:spcAft>
              <a:spcPct val="35000"/>
            </a:spcAft>
            <a:buNone/>
          </a:pPr>
          <a:r>
            <a:rPr lang="en-US" sz="2500" kern="1200"/>
            <a:t>Use</a:t>
          </a:r>
        </a:p>
      </dsp:txBody>
      <dsp:txXfrm>
        <a:off x="0" y="1853480"/>
        <a:ext cx="1333366" cy="1746958"/>
      </dsp:txXfrm>
    </dsp:sp>
    <dsp:sp modelId="{6F053A40-D5FA-4FDD-96CF-76A0281F4EB4}">
      <dsp:nvSpPr>
        <dsp:cNvPr id="0" name=""/>
        <dsp:cNvSpPr/>
      </dsp:nvSpPr>
      <dsp:spPr>
        <a:xfrm>
          <a:off x="1333366" y="3705256"/>
          <a:ext cx="5333466" cy="1746958"/>
        </a:xfrm>
        <a:prstGeom prst="rect">
          <a:avLst/>
        </a:prstGeom>
        <a:gradFill rotWithShape="0">
          <a:gsLst>
            <a:gs pos="0">
              <a:schemeClr val="accent5">
                <a:hueOff val="-17160714"/>
                <a:satOff val="22983"/>
                <a:lumOff val="15687"/>
                <a:alphaOff val="0"/>
                <a:satMod val="103000"/>
                <a:lumMod val="102000"/>
                <a:tint val="94000"/>
              </a:schemeClr>
            </a:gs>
            <a:gs pos="50000">
              <a:schemeClr val="accent5">
                <a:hueOff val="-17160714"/>
                <a:satOff val="22983"/>
                <a:lumOff val="15687"/>
                <a:alphaOff val="0"/>
                <a:satMod val="110000"/>
                <a:lumMod val="100000"/>
                <a:shade val="100000"/>
              </a:schemeClr>
            </a:gs>
            <a:gs pos="100000">
              <a:schemeClr val="accent5">
                <a:hueOff val="-17160714"/>
                <a:satOff val="22983"/>
                <a:lumOff val="15687"/>
                <a:alphaOff val="0"/>
                <a:lumMod val="99000"/>
                <a:satMod val="120000"/>
                <a:shade val="78000"/>
              </a:schemeClr>
            </a:gs>
          </a:gsLst>
          <a:lin ang="5400000" scaled="0"/>
        </a:gradFill>
        <a:ln w="12700" cap="flat" cmpd="sng" algn="ctr">
          <a:solidFill>
            <a:schemeClr val="accent5">
              <a:hueOff val="-17160714"/>
              <a:satOff val="22983"/>
              <a:lumOff val="1568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443728" rIns="103484" bIns="443728" numCol="1" spcCol="1270" anchor="ctr" anchorCtr="0">
          <a:noAutofit/>
        </a:bodyPr>
        <a:lstStyle/>
        <a:p>
          <a:pPr marL="0" lvl="0" indent="0" algn="l" defTabSz="889000">
            <a:lnSpc>
              <a:spcPct val="90000"/>
            </a:lnSpc>
            <a:spcBef>
              <a:spcPct val="0"/>
            </a:spcBef>
            <a:spcAft>
              <a:spcPct val="35000"/>
            </a:spcAft>
            <a:buNone/>
          </a:pPr>
          <a:r>
            <a:rPr lang="en-US" sz="2000" kern="1200"/>
            <a:t>Ask to see the Federal Permit and State ABCC License the applicant for the pouring permit currently posses.</a:t>
          </a:r>
        </a:p>
      </dsp:txBody>
      <dsp:txXfrm>
        <a:off x="1333366" y="3705256"/>
        <a:ext cx="5333466" cy="1746958"/>
      </dsp:txXfrm>
    </dsp:sp>
    <dsp:sp modelId="{CEBD7E05-FFF6-4B7E-AB09-913C1A3005EE}">
      <dsp:nvSpPr>
        <dsp:cNvPr id="0" name=""/>
        <dsp:cNvSpPr/>
      </dsp:nvSpPr>
      <dsp:spPr>
        <a:xfrm>
          <a:off x="0" y="3705256"/>
          <a:ext cx="1333366" cy="1746958"/>
        </a:xfrm>
        <a:prstGeom prst="rect">
          <a:avLst/>
        </a:prstGeom>
        <a:solidFill>
          <a:schemeClr val="lt1">
            <a:hueOff val="0"/>
            <a:satOff val="0"/>
            <a:lumOff val="0"/>
            <a:alphaOff val="0"/>
          </a:schemeClr>
        </a:solidFill>
        <a:ln w="12700" cap="flat" cmpd="sng" algn="ctr">
          <a:solidFill>
            <a:schemeClr val="accent5">
              <a:hueOff val="-17160714"/>
              <a:satOff val="22983"/>
              <a:lumOff val="1568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72561" rIns="70557" bIns="172561" numCol="1" spcCol="1270" anchor="ctr" anchorCtr="0">
          <a:noAutofit/>
        </a:bodyPr>
        <a:lstStyle/>
        <a:p>
          <a:pPr marL="0" lvl="0" indent="0" algn="ctr" defTabSz="1111250">
            <a:lnSpc>
              <a:spcPct val="90000"/>
            </a:lnSpc>
            <a:spcBef>
              <a:spcPct val="0"/>
            </a:spcBef>
            <a:spcAft>
              <a:spcPct val="35000"/>
            </a:spcAft>
            <a:buNone/>
          </a:pPr>
          <a:r>
            <a:rPr lang="en-US" sz="2500" kern="1200"/>
            <a:t>Ask</a:t>
          </a:r>
        </a:p>
      </dsp:txBody>
      <dsp:txXfrm>
        <a:off x="0" y="3705256"/>
        <a:ext cx="1333366" cy="1746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1AC5A-EA7B-48F9-A411-19D0AB482F94}">
      <dsp:nvSpPr>
        <dsp:cNvPr id="0" name=""/>
        <dsp:cNvSpPr/>
      </dsp:nvSpPr>
      <dsp:spPr>
        <a:xfrm>
          <a:off x="0" y="54331"/>
          <a:ext cx="6666833" cy="12866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M.G.L. Ch. 138, §19D is a state license issued directly by the ABCC.</a:t>
          </a:r>
          <a:endParaRPr lang="en-US" sz="2300" kern="1200"/>
        </a:p>
      </dsp:txBody>
      <dsp:txXfrm>
        <a:off x="62808" y="117139"/>
        <a:ext cx="6541217" cy="1161018"/>
      </dsp:txXfrm>
    </dsp:sp>
    <dsp:sp modelId="{37D90218-12DC-49D2-9ED8-C47CE494A155}">
      <dsp:nvSpPr>
        <dsp:cNvPr id="0" name=""/>
        <dsp:cNvSpPr/>
      </dsp:nvSpPr>
      <dsp:spPr>
        <a:xfrm>
          <a:off x="0" y="1407205"/>
          <a:ext cx="6666833" cy="1286634"/>
        </a:xfrm>
        <a:prstGeom prst="roundRect">
          <a:avLst/>
        </a:prstGeom>
        <a:gradFill rotWithShape="0">
          <a:gsLst>
            <a:gs pos="0">
              <a:schemeClr val="accent2">
                <a:hueOff val="1891709"/>
                <a:satOff val="5125"/>
                <a:lumOff val="-4052"/>
                <a:alphaOff val="0"/>
                <a:satMod val="103000"/>
                <a:lumMod val="102000"/>
                <a:tint val="94000"/>
              </a:schemeClr>
            </a:gs>
            <a:gs pos="50000">
              <a:schemeClr val="accent2">
                <a:hueOff val="1891709"/>
                <a:satOff val="5125"/>
                <a:lumOff val="-4052"/>
                <a:alphaOff val="0"/>
                <a:satMod val="110000"/>
                <a:lumMod val="100000"/>
                <a:shade val="100000"/>
              </a:schemeClr>
            </a:gs>
            <a:gs pos="100000">
              <a:schemeClr val="accent2">
                <a:hueOff val="1891709"/>
                <a:satOff val="5125"/>
                <a:lumOff val="-40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This allows a Pub Brewer to produce their own malt beverages and obtain a Section 12 license.</a:t>
          </a:r>
          <a:endParaRPr lang="en-US" sz="2300" kern="1200"/>
        </a:p>
      </dsp:txBody>
      <dsp:txXfrm>
        <a:off x="62808" y="1470013"/>
        <a:ext cx="6541217" cy="1161018"/>
      </dsp:txXfrm>
    </dsp:sp>
    <dsp:sp modelId="{799D2074-11C0-4E5D-915D-F2DDFC4ED10F}">
      <dsp:nvSpPr>
        <dsp:cNvPr id="0" name=""/>
        <dsp:cNvSpPr/>
      </dsp:nvSpPr>
      <dsp:spPr>
        <a:xfrm>
          <a:off x="0" y="2760080"/>
          <a:ext cx="6666833" cy="1286634"/>
        </a:xfrm>
        <a:prstGeom prst="roundRect">
          <a:avLst/>
        </a:prstGeom>
        <a:gradFill rotWithShape="0">
          <a:gsLst>
            <a:gs pos="0">
              <a:schemeClr val="accent2">
                <a:hueOff val="3783419"/>
                <a:satOff val="10250"/>
                <a:lumOff val="-8105"/>
                <a:alphaOff val="0"/>
                <a:satMod val="103000"/>
                <a:lumMod val="102000"/>
                <a:tint val="94000"/>
              </a:schemeClr>
            </a:gs>
            <a:gs pos="50000">
              <a:schemeClr val="accent2">
                <a:hueOff val="3783419"/>
                <a:satOff val="10250"/>
                <a:lumOff val="-8105"/>
                <a:alphaOff val="0"/>
                <a:satMod val="110000"/>
                <a:lumMod val="100000"/>
                <a:shade val="100000"/>
              </a:schemeClr>
            </a:gs>
            <a:gs pos="100000">
              <a:schemeClr val="accent2">
                <a:hueOff val="3783419"/>
                <a:satOff val="10250"/>
                <a:lumOff val="-81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The Section 12 license obtained by the Pub Brewer would fall under the quota system.</a:t>
          </a:r>
          <a:endParaRPr lang="en-US" sz="2300" kern="1200"/>
        </a:p>
      </dsp:txBody>
      <dsp:txXfrm>
        <a:off x="62808" y="2822888"/>
        <a:ext cx="6541217" cy="1161018"/>
      </dsp:txXfrm>
    </dsp:sp>
    <dsp:sp modelId="{C6125487-E96A-4081-9B90-C3ECDCD1C6F4}">
      <dsp:nvSpPr>
        <dsp:cNvPr id="0" name=""/>
        <dsp:cNvSpPr/>
      </dsp:nvSpPr>
      <dsp:spPr>
        <a:xfrm>
          <a:off x="0" y="4112954"/>
          <a:ext cx="6666833" cy="1286634"/>
        </a:xfrm>
        <a:prstGeom prst="roundRect">
          <a:avLst/>
        </a:prstGeom>
        <a:gradFill rotWithShape="0">
          <a:gsLst>
            <a:gs pos="0">
              <a:schemeClr val="accent2">
                <a:hueOff val="5675128"/>
                <a:satOff val="15375"/>
                <a:lumOff val="-12157"/>
                <a:alphaOff val="0"/>
                <a:satMod val="103000"/>
                <a:lumMod val="102000"/>
                <a:tint val="94000"/>
              </a:schemeClr>
            </a:gs>
            <a:gs pos="50000">
              <a:schemeClr val="accent2">
                <a:hueOff val="5675128"/>
                <a:satOff val="15375"/>
                <a:lumOff val="-12157"/>
                <a:alphaOff val="0"/>
                <a:satMod val="110000"/>
                <a:lumMod val="100000"/>
                <a:shade val="100000"/>
              </a:schemeClr>
            </a:gs>
            <a:gs pos="100000">
              <a:schemeClr val="accent2">
                <a:hueOff val="5675128"/>
                <a:satOff val="15375"/>
                <a:lumOff val="-1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Pub Brewery licensees are NOT authorized sources for one-day licenses and may not self-distribute to retailers.</a:t>
          </a:r>
          <a:endParaRPr lang="en-US" sz="2300" kern="1200"/>
        </a:p>
      </dsp:txBody>
      <dsp:txXfrm>
        <a:off x="62808" y="4175762"/>
        <a:ext cx="6541217"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6/26/2024</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6/26/2024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144118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171599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6340963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1436495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hasCustomPrompt="1"/>
          </p:nvPr>
        </p:nvSpPr>
        <p:spPr>
          <a:xfrm>
            <a:off x="420624" y="365125"/>
            <a:ext cx="10661904" cy="1325563"/>
          </a:xfrm>
        </p:spPr>
        <p:txBody>
          <a:bodyPr>
            <a:normAutofit/>
          </a:bodyPr>
          <a:lstStyle>
            <a:lvl1pPr>
              <a:lnSpc>
                <a:spcPct val="90000"/>
              </a:lnSpc>
              <a:defRPr sz="4400"/>
            </a:lvl1pPr>
          </a:lstStyle>
          <a:p>
            <a:r>
              <a:rPr lang="en-US" dirty="0"/>
              <a:t>Click to add title</a:t>
            </a:r>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5" name="Table Placeholder 4">
            <a:extLst>
              <a:ext uri="{FF2B5EF4-FFF2-40B4-BE49-F238E27FC236}">
                <a16:creationId xmlns:a16="http://schemas.microsoft.com/office/drawing/2014/main" id="{402F1FD3-6A03-65D9-EE3B-3A0AE0FD8D8F}"/>
              </a:ext>
            </a:extLst>
          </p:cNvPr>
          <p:cNvSpPr>
            <a:spLocks noGrp="1"/>
          </p:cNvSpPr>
          <p:nvPr>
            <p:ph type="tbl" sz="quarter" idx="13"/>
          </p:nvPr>
        </p:nvSpPr>
        <p:spPr>
          <a:xfrm>
            <a:off x="420688" y="2189377"/>
            <a:ext cx="10661840" cy="3490925"/>
          </a:xfrm>
        </p:spPr>
        <p:txBody>
          <a:bodyPr/>
          <a:lstStyle>
            <a:lvl1pPr>
              <a:defRPr/>
            </a:lvl1pPr>
          </a:lstStyle>
          <a:p>
            <a:r>
              <a:rPr lang="en-US"/>
              <a:t>Click icon to add table</a:t>
            </a:r>
            <a:endParaRPr lang="en-US" dirty="0"/>
          </a:p>
        </p:txBody>
      </p:sp>
    </p:spTree>
    <p:extLst>
      <p:ext uri="{BB962C8B-B14F-4D97-AF65-F5344CB8AC3E}">
        <p14:creationId xmlns:p14="http://schemas.microsoft.com/office/powerpoint/2010/main" val="20315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28377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a:normAutofit/>
          </a:bodyPr>
          <a:lstStyle>
            <a:lvl1pPr>
              <a:defRPr sz="44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anchor="ctr" anchorCtr="0">
            <a:normAutofit/>
          </a:bodyPr>
          <a:lstStyle>
            <a:lvl1pPr>
              <a:buNone/>
              <a:defRPr sz="2400"/>
            </a:lvl1pPr>
            <a:lvl2pPr>
              <a:defRPr sz="2400"/>
            </a:lvl2pPr>
            <a:lvl3pPr>
              <a:defRPr sz="2400"/>
            </a:lvl3pPr>
            <a:lvl4pPr>
              <a:defRPr sz="24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684075"/>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9805617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4113866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856176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606202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1292092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7862006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3994175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4977720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76396285"/>
      </p:ext>
    </p:extLst>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 id="2147485159" r:id="rId12"/>
    <p:sldLayoutId id="2147484493" r:id="rId13"/>
    <p:sldLayoutId id="214748449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www.mass.gov/info-details/apply-for-a-special-license-or-permit-abcc" TargetMode="External"/><Relationship Id="rId3" Type="http://schemas.openxmlformats.org/officeDocument/2006/relationships/hyperlink" Target="https://www.mass.gov/doc/abcc-advisory-regarding-extension-of-farmer-series-pouring-permit-premises-and-new-ss-19h/download" TargetMode="External"/><Relationship Id="rId7" Type="http://schemas.openxmlformats.org/officeDocument/2006/relationships/hyperlink" Target="https://www.mass.gov/doc/farmers-market-advisory/download" TargetMode="External"/><Relationship Id="rId2" Type="http://schemas.openxmlformats.org/officeDocument/2006/relationships/hyperlink" Target="https://www.mass.gov/doc/abcc-advisory-for-farmer-series-pouring-permit/download" TargetMode="External"/><Relationship Id="rId1" Type="http://schemas.openxmlformats.org/officeDocument/2006/relationships/slideLayout" Target="../slideLayouts/slideLayout2.xml"/><Relationship Id="rId6" Type="http://schemas.openxmlformats.org/officeDocument/2006/relationships/hyperlink" Target="https://www.mass.gov/doc/updated-advisory-regarding-alternating-proprietorship-and-contract-brewing/download" TargetMode="External"/><Relationship Id="rId5" Type="http://schemas.openxmlformats.org/officeDocument/2006/relationships/hyperlink" Target="https://www.mass.gov/doc/advisory-regarding-the-refilling-of-growlers/download" TargetMode="External"/><Relationship Id="rId4" Type="http://schemas.openxmlformats.org/officeDocument/2006/relationships/hyperlink" Target="https://www.mass.gov/doc/advisory-regarding-new-manufacturers-pouring-permits/download"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02107B0-826E-4E2E-390A-A0CBF1F860F6}"/>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Farmer Series Licenses/Pouring Permits, 19H Pouring license and Pub Brewery</a:t>
            </a:r>
          </a:p>
        </p:txBody>
      </p:sp>
      <p:sp>
        <p:nvSpPr>
          <p:cNvPr id="19" name="Rectangle 18">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a:extLst>
              <a:ext uri="{FF2B5EF4-FFF2-40B4-BE49-F238E27FC236}">
                <a16:creationId xmlns:a16="http://schemas.microsoft.com/office/drawing/2014/main" id="{7314604A-D1F2-3048-DF6E-3FBAB77914B8}"/>
              </a:ext>
            </a:extLst>
          </p:cNvPr>
          <p:cNvSpPr>
            <a:spLocks noGrp="1"/>
          </p:cNvSpPr>
          <p:nvPr>
            <p:ph type="subTitle" idx="1"/>
          </p:nvPr>
        </p:nvSpPr>
        <p:spPr>
          <a:xfrm>
            <a:off x="1931874" y="4797188"/>
            <a:ext cx="6051236" cy="1241828"/>
          </a:xfrm>
        </p:spPr>
        <p:txBody>
          <a:bodyPr>
            <a:normAutofit/>
          </a:bodyPr>
          <a:lstStyle/>
          <a:p>
            <a:pPr algn="r"/>
            <a:r>
              <a:rPr lang="en-US">
                <a:solidFill>
                  <a:srgbClr val="FFFFFF"/>
                </a:solidFill>
              </a:rPr>
              <a:t>Alcoholic Beverages Control Commission</a:t>
            </a:r>
          </a:p>
        </p:txBody>
      </p:sp>
      <p:sp>
        <p:nvSpPr>
          <p:cNvPr id="21" name="Rectangle 20">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318A3-DFFD-3450-EE6D-58D9F5B85ED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Farmer Series vs. Pub Brewery</a:t>
            </a:r>
          </a:p>
        </p:txBody>
      </p:sp>
      <p:sp>
        <p:nvSpPr>
          <p:cNvPr id="3" name="Slide Number Placeholder 2">
            <a:extLst>
              <a:ext uri="{FF2B5EF4-FFF2-40B4-BE49-F238E27FC236}">
                <a16:creationId xmlns:a16="http://schemas.microsoft.com/office/drawing/2014/main" id="{A4BDE429-73E1-9903-F318-7F3140CC4D6D}"/>
              </a:ext>
            </a:extLst>
          </p:cNvPr>
          <p:cNvSpPr>
            <a:spLocks/>
          </p:cNvSpPr>
          <p:nvPr/>
        </p:nvSpPr>
        <p:spPr>
          <a:xfrm>
            <a:off x="8572499" y="390832"/>
            <a:ext cx="3233585" cy="873612"/>
          </a:xfrm>
          <a:prstGeom prst="rect">
            <a:avLst/>
          </a:prstGeom>
        </p:spPr>
        <p:txBody>
          <a:bodyPr vert="horz" lIns="91440" tIns="45720" rIns="91440" bIns="45720" rtlCol="0" anchor="ctr">
            <a:normAutofit/>
          </a:bodyPr>
          <a:lstStyle/>
          <a:p>
            <a:pPr defTabSz="914400">
              <a:lnSpc>
                <a:spcPct val="90000"/>
              </a:lnSpc>
              <a:spcBef>
                <a:spcPts val="1000"/>
              </a:spcBef>
              <a:spcAft>
                <a:spcPts val="600"/>
              </a:spcAft>
            </a:pPr>
            <a:fld id="{3A4F6043-7A67-491B-98BC-F933DED7226D}" type="slidenum">
              <a:rPr lang="en-US" sz="2000" kern="1200">
                <a:solidFill>
                  <a:srgbClr val="FFFFFF"/>
                </a:solidFill>
                <a:latin typeface="+mn-lt"/>
                <a:ea typeface="+mn-ea"/>
                <a:cs typeface="+mn-cs"/>
              </a:rPr>
              <a:pPr defTabSz="914400">
                <a:lnSpc>
                  <a:spcPct val="90000"/>
                </a:lnSpc>
                <a:spcBef>
                  <a:spcPts val="1000"/>
                </a:spcBef>
                <a:spcAft>
                  <a:spcPts val="600"/>
                </a:spcAft>
              </a:pPr>
              <a:t>10</a:t>
            </a:fld>
            <a:endParaRPr lang="en-US" sz="2000" kern="1200">
              <a:solidFill>
                <a:srgbClr val="FFFFFF"/>
              </a:solidFill>
              <a:latin typeface="+mn-lt"/>
              <a:ea typeface="+mn-ea"/>
              <a:cs typeface="+mn-cs"/>
            </a:endParaRPr>
          </a:p>
        </p:txBody>
      </p:sp>
      <p:graphicFrame>
        <p:nvGraphicFramePr>
          <p:cNvPr id="5" name="Table Placeholder 4">
            <a:extLst>
              <a:ext uri="{FF2B5EF4-FFF2-40B4-BE49-F238E27FC236}">
                <a16:creationId xmlns:a16="http://schemas.microsoft.com/office/drawing/2014/main" id="{D181A5B7-6AB0-4216-939C-AB2605106607}"/>
              </a:ext>
            </a:extLst>
          </p:cNvPr>
          <p:cNvGraphicFramePr>
            <a:graphicFrameLocks/>
          </p:cNvGraphicFramePr>
          <p:nvPr>
            <p:extLst>
              <p:ext uri="{D42A27DB-BD31-4B8C-83A1-F6EECF244321}">
                <p14:modId xmlns:p14="http://schemas.microsoft.com/office/powerpoint/2010/main" val="3868998783"/>
              </p:ext>
            </p:extLst>
          </p:nvPr>
        </p:nvGraphicFramePr>
        <p:xfrm>
          <a:off x="432225" y="2222780"/>
          <a:ext cx="11327550" cy="4438424"/>
        </p:xfrm>
        <a:graphic>
          <a:graphicData uri="http://schemas.openxmlformats.org/drawingml/2006/table">
            <a:tbl>
              <a:tblPr>
                <a:solidFill>
                  <a:schemeClr val="tx1">
                    <a:lumMod val="65000"/>
                    <a:lumOff val="35000"/>
                  </a:schemeClr>
                </a:solidFill>
                <a:tableStyleId>{F5AB1C69-6EDB-4FF4-983F-18BD219EF322}</a:tableStyleId>
              </a:tblPr>
              <a:tblGrid>
                <a:gridCol w="3243719">
                  <a:extLst>
                    <a:ext uri="{9D8B030D-6E8A-4147-A177-3AD203B41FA5}">
                      <a16:colId xmlns:a16="http://schemas.microsoft.com/office/drawing/2014/main" val="1783895685"/>
                    </a:ext>
                  </a:extLst>
                </a:gridCol>
                <a:gridCol w="4137499">
                  <a:extLst>
                    <a:ext uri="{9D8B030D-6E8A-4147-A177-3AD203B41FA5}">
                      <a16:colId xmlns:a16="http://schemas.microsoft.com/office/drawing/2014/main" val="633581035"/>
                    </a:ext>
                  </a:extLst>
                </a:gridCol>
                <a:gridCol w="3946332">
                  <a:extLst>
                    <a:ext uri="{9D8B030D-6E8A-4147-A177-3AD203B41FA5}">
                      <a16:colId xmlns:a16="http://schemas.microsoft.com/office/drawing/2014/main" val="2002052475"/>
                    </a:ext>
                  </a:extLst>
                </a:gridCol>
              </a:tblGrid>
              <a:tr h="397306">
                <a:tc>
                  <a:txBody>
                    <a:bodyPr/>
                    <a:lstStyle/>
                    <a:p>
                      <a:pPr algn="l" fontAlgn="b"/>
                      <a:endParaRPr lang="en-US" sz="1700" b="0" i="0" u="none" strike="noStrike" cap="none" spc="0" dirty="0">
                        <a:solidFill>
                          <a:schemeClr val="bg1"/>
                        </a:solidFill>
                        <a:effectLs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Farmer Series License or Manufacturer</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a:solidFill>
                            <a:schemeClr val="bg1"/>
                          </a:solidFill>
                          <a:effectLst/>
                          <a:highlight>
                            <a:srgbClr val="808080"/>
                          </a:highlight>
                        </a:rPr>
                        <a:t>Pub Brewery License</a:t>
                      </a:r>
                      <a:endParaRPr lang="en-US" sz="1700" b="0" i="0" u="none" strike="noStrike" cap="none" spc="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181561678"/>
                  </a:ext>
                </a:extLst>
              </a:tr>
              <a:tr h="397306">
                <a:tc>
                  <a:txBody>
                    <a:bodyPr/>
                    <a:lstStyle/>
                    <a:p>
                      <a:pPr algn="l" fontAlgn="b"/>
                      <a:r>
                        <a:rPr lang="en-US" sz="1700" u="none" strike="noStrike" cap="none" spc="0" dirty="0">
                          <a:solidFill>
                            <a:schemeClr val="bg1"/>
                          </a:solidFill>
                          <a:effectLst/>
                          <a:highlight>
                            <a:srgbClr val="808080"/>
                          </a:highlight>
                        </a:rPr>
                        <a:t>Manufacturer’s/Farmer Series License</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Apply with ABCC</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a:solidFill>
                            <a:schemeClr val="bg1"/>
                          </a:solidFill>
                          <a:effectLst/>
                          <a:highlight>
                            <a:srgbClr val="808080"/>
                          </a:highlight>
                        </a:rPr>
                        <a:t>Apply with ABCC</a:t>
                      </a:r>
                      <a:endParaRPr lang="en-US" sz="1700" b="0" i="0" u="none" strike="noStrike" cap="none" spc="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268053388"/>
                  </a:ext>
                </a:extLst>
              </a:tr>
              <a:tr h="650886">
                <a:tc>
                  <a:txBody>
                    <a:bodyPr/>
                    <a:lstStyle/>
                    <a:p>
                      <a:pPr algn="l" fontAlgn="b"/>
                      <a:r>
                        <a:rPr lang="en-US" sz="1700" u="none" strike="noStrike" cap="none" spc="0" dirty="0">
                          <a:solidFill>
                            <a:schemeClr val="bg1"/>
                          </a:solidFill>
                          <a:effectLst/>
                          <a:highlight>
                            <a:srgbClr val="808080"/>
                          </a:highlight>
                        </a:rPr>
                        <a:t>Retail License</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Farmer Series Pouring Permit (Quota Exempt)</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S12 Retail Liquor License (Quota or Special Leg.)</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926722081"/>
                  </a:ext>
                </a:extLst>
              </a:tr>
              <a:tr h="650886">
                <a:tc>
                  <a:txBody>
                    <a:bodyPr/>
                    <a:lstStyle/>
                    <a:p>
                      <a:pPr algn="l" fontAlgn="b"/>
                      <a:r>
                        <a:rPr lang="en-US" sz="1700" u="none" strike="noStrike" cap="none" spc="0" dirty="0">
                          <a:solidFill>
                            <a:schemeClr val="bg1"/>
                          </a:solidFill>
                          <a:effectLst/>
                          <a:highlight>
                            <a:srgbClr val="808080"/>
                          </a:highlight>
                        </a:rPr>
                        <a:t>Sales</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800" b="1" kern="1200" dirty="0">
                          <a:solidFill>
                            <a:schemeClr val="bg1"/>
                          </a:solidFill>
                          <a:effectLst/>
                          <a:highlight>
                            <a:srgbClr val="808080"/>
                          </a:highlight>
                          <a:latin typeface="+mn-lt"/>
                          <a:ea typeface="+mn-ea"/>
                          <a:cs typeface="+mn-cs"/>
                        </a:rPr>
                        <a:t>May only sell product produced by them or for them and sold under farmer series brand name</a:t>
                      </a:r>
                      <a:endParaRPr lang="en-US" sz="1700" b="1"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May sell product produced and additional alcohol allowed by S12 license</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127572107"/>
                  </a:ext>
                </a:extLst>
              </a:tr>
              <a:tr h="397306">
                <a:tc>
                  <a:txBody>
                    <a:bodyPr/>
                    <a:lstStyle/>
                    <a:p>
                      <a:pPr algn="l" fontAlgn="b"/>
                      <a:r>
                        <a:rPr lang="en-US" sz="1700" u="none" strike="noStrike" cap="none" spc="0" dirty="0">
                          <a:solidFill>
                            <a:schemeClr val="bg1"/>
                          </a:solidFill>
                          <a:effectLst/>
                          <a:highlight>
                            <a:srgbClr val="808080"/>
                          </a:highlight>
                        </a:rPr>
                        <a:t>Local Licensing Review</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After ABCC State License Approval</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a:solidFill>
                            <a:schemeClr val="bg1"/>
                          </a:solidFill>
                          <a:effectLst/>
                          <a:highlight>
                            <a:srgbClr val="808080"/>
                          </a:highlight>
                        </a:rPr>
                        <a:t>Whenever application </a:t>
                      </a:r>
                      <a:r>
                        <a:rPr lang="en-US" sz="1700" u="none" strike="noStrike" cap="none" spc="0" dirty="0">
                          <a:solidFill>
                            <a:schemeClr val="bg1"/>
                          </a:solidFill>
                          <a:effectLst/>
                          <a:highlight>
                            <a:srgbClr val="808080"/>
                          </a:highlight>
                        </a:rPr>
                        <a:t>submitted</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860006698"/>
                  </a:ext>
                </a:extLst>
              </a:tr>
              <a:tr h="397306">
                <a:tc>
                  <a:txBody>
                    <a:bodyPr/>
                    <a:lstStyle/>
                    <a:p>
                      <a:pPr algn="l" fontAlgn="b"/>
                      <a:r>
                        <a:rPr lang="en-US" sz="1700" u="none" strike="noStrike" cap="none" spc="0">
                          <a:solidFill>
                            <a:schemeClr val="bg1"/>
                          </a:solidFill>
                          <a:effectLst/>
                          <a:highlight>
                            <a:srgbClr val="808080"/>
                          </a:highlight>
                        </a:rPr>
                        <a:t>Dsitribution</a:t>
                      </a:r>
                      <a:endParaRPr lang="en-US" sz="1700" b="0" i="0" u="none" strike="noStrike" cap="none" spc="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a:solidFill>
                            <a:schemeClr val="bg1"/>
                          </a:solidFill>
                          <a:effectLst/>
                          <a:highlight>
                            <a:srgbClr val="808080"/>
                          </a:highlight>
                        </a:rPr>
                        <a:t>May self-distribute</a:t>
                      </a:r>
                      <a:endParaRPr lang="en-US" sz="1700" b="0" i="0" u="none" strike="noStrike" cap="none" spc="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May not self-distribute</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86088790"/>
                  </a:ext>
                </a:extLst>
              </a:tr>
              <a:tr h="397306">
                <a:tc>
                  <a:txBody>
                    <a:bodyPr/>
                    <a:lstStyle/>
                    <a:p>
                      <a:pPr algn="l" fontAlgn="b"/>
                      <a:r>
                        <a:rPr lang="en-US" sz="1700" u="none" strike="noStrike" cap="none" spc="0">
                          <a:solidFill>
                            <a:schemeClr val="bg1"/>
                          </a:solidFill>
                          <a:effectLst/>
                          <a:highlight>
                            <a:srgbClr val="808080"/>
                          </a:highlight>
                        </a:rPr>
                        <a:t>Authorized Source?</a:t>
                      </a:r>
                      <a:endParaRPr lang="en-US" sz="1700" b="0" i="0" u="none" strike="noStrike" cap="none" spc="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Yes</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r>
                        <a:rPr lang="en-US" sz="1700" u="none" strike="noStrike" cap="none" spc="0" dirty="0">
                          <a:solidFill>
                            <a:schemeClr val="bg1"/>
                          </a:solidFill>
                          <a:effectLst/>
                          <a:highlight>
                            <a:srgbClr val="808080"/>
                          </a:highlight>
                        </a:rPr>
                        <a:t>No</a:t>
                      </a:r>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844807215"/>
                  </a:ext>
                </a:extLst>
              </a:tr>
              <a:tr h="650886">
                <a:tc>
                  <a:txBody>
                    <a:bodyPr/>
                    <a:lstStyle/>
                    <a:p>
                      <a:pPr algn="l" fontAlgn="b"/>
                      <a:endParaRPr lang="en-US" sz="1700" b="0" i="0" u="none" strike="noStrike" cap="none" spc="0" dirty="0">
                        <a:solidFill>
                          <a:schemeClr val="bg1"/>
                        </a:solidFill>
                        <a:effectLs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l" fontAlgn="b"/>
                      <a:endParaRPr lang="en-US" sz="1700" b="0" i="0" u="none" strike="noStrike" cap="none" spc="0" dirty="0">
                        <a:solidFill>
                          <a:schemeClr val="bg1"/>
                        </a:solidFill>
                        <a:effectLst/>
                        <a:highlight>
                          <a:srgbClr val="808080"/>
                        </a:highlight>
                        <a:latin typeface="Aptos Narrow" panose="020B0004020202020204" pitchFamily="34" charset="0"/>
                      </a:endParaRPr>
                    </a:p>
                  </a:txBody>
                  <a:tcPr marL="7935" marR="7935" marT="7935" marB="9521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4124863090"/>
                  </a:ext>
                </a:extLst>
              </a:tr>
            </a:tbl>
          </a:graphicData>
        </a:graphic>
      </p:graphicFrame>
    </p:spTree>
    <p:extLst>
      <p:ext uri="{BB962C8B-B14F-4D97-AF65-F5344CB8AC3E}">
        <p14:creationId xmlns:p14="http://schemas.microsoft.com/office/powerpoint/2010/main" val="199351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0AEC-3BB6-3BEA-C684-A8814EFAA4D5}"/>
              </a:ext>
            </a:extLst>
          </p:cNvPr>
          <p:cNvSpPr>
            <a:spLocks noGrp="1"/>
          </p:cNvSpPr>
          <p:nvPr>
            <p:ph type="title"/>
          </p:nvPr>
        </p:nvSpPr>
        <p:spPr/>
        <p:txBody>
          <a:bodyPr/>
          <a:lstStyle/>
          <a:p>
            <a:r>
              <a:rPr lang="en-US"/>
              <a:t>Additional Resources</a:t>
            </a:r>
            <a:endParaRPr lang="en-US" dirty="0"/>
          </a:p>
        </p:txBody>
      </p:sp>
      <p:sp>
        <p:nvSpPr>
          <p:cNvPr id="5" name="Content Placeholder 4">
            <a:extLst>
              <a:ext uri="{FF2B5EF4-FFF2-40B4-BE49-F238E27FC236}">
                <a16:creationId xmlns:a16="http://schemas.microsoft.com/office/drawing/2014/main" id="{5FEF5CF6-47BF-B8F7-6CE5-BD3C37249327}"/>
              </a:ext>
            </a:extLst>
          </p:cNvPr>
          <p:cNvSpPr>
            <a:spLocks noGrp="1"/>
          </p:cNvSpPr>
          <p:nvPr>
            <p:ph idx="1"/>
          </p:nvPr>
        </p:nvSpPr>
        <p:spPr/>
        <p:txBody>
          <a:bodyPr/>
          <a:lstStyle/>
          <a:p>
            <a:r>
              <a:rPr lang="en-US" dirty="0">
                <a:hlinkClick r:id="rId2"/>
              </a:rPr>
              <a:t>Farmer Series Pouring Permit Advisory</a:t>
            </a:r>
            <a:endParaRPr lang="en-US" dirty="0">
              <a:hlinkClick r:id="rId3"/>
            </a:endParaRPr>
          </a:p>
          <a:p>
            <a:r>
              <a:rPr lang="en-US" dirty="0">
                <a:hlinkClick r:id="rId3"/>
              </a:rPr>
              <a:t>19H Pouring Permit Advisory</a:t>
            </a:r>
            <a:endParaRPr lang="en-US" dirty="0">
              <a:hlinkClick r:id="rId4"/>
            </a:endParaRPr>
          </a:p>
          <a:p>
            <a:r>
              <a:rPr lang="en-US" dirty="0">
                <a:hlinkClick r:id="rId4"/>
              </a:rPr>
              <a:t>Manufacturer Pouring Permit Advisory</a:t>
            </a:r>
            <a:endParaRPr lang="en-US" dirty="0"/>
          </a:p>
          <a:p>
            <a:r>
              <a:rPr lang="en-US" dirty="0">
                <a:hlinkClick r:id="rId5"/>
              </a:rPr>
              <a:t>Refilling of Growlers Advisory</a:t>
            </a:r>
            <a:endParaRPr lang="en-US" dirty="0"/>
          </a:p>
          <a:p>
            <a:r>
              <a:rPr lang="en-US" dirty="0">
                <a:hlinkClick r:id="rId6"/>
              </a:rPr>
              <a:t>Alternating Proprietorships and Contract Brewing Advisory</a:t>
            </a:r>
            <a:endParaRPr lang="en-US" dirty="0"/>
          </a:p>
          <a:p>
            <a:r>
              <a:rPr lang="en-US" dirty="0">
                <a:hlinkClick r:id="rId7"/>
              </a:rPr>
              <a:t>Farmers Market License Advisory</a:t>
            </a:r>
            <a:endParaRPr lang="en-US" dirty="0"/>
          </a:p>
          <a:p>
            <a:r>
              <a:rPr lang="en-US" dirty="0">
                <a:hlinkClick r:id="rId8"/>
              </a:rPr>
              <a:t>Links to Authorized Sources and Farmers Market License Application </a:t>
            </a:r>
            <a:endParaRPr lang="en-US" dirty="0"/>
          </a:p>
        </p:txBody>
      </p:sp>
      <p:sp>
        <p:nvSpPr>
          <p:cNvPr id="3" name="Slide Number Placeholder 2">
            <a:extLst>
              <a:ext uri="{FF2B5EF4-FFF2-40B4-BE49-F238E27FC236}">
                <a16:creationId xmlns:a16="http://schemas.microsoft.com/office/drawing/2014/main" id="{858CA793-7E1F-4017-C3D3-FD71E95803DA}"/>
              </a:ext>
            </a:extLst>
          </p:cNvPr>
          <p:cNvSpPr>
            <a:spLocks noGrp="1"/>
          </p:cNvSpPr>
          <p:nvPr>
            <p:ph type="sldNum" sz="quarter" idx="12"/>
          </p:nvPr>
        </p:nvSpPr>
        <p:spPr/>
        <p:txBody>
          <a:bodyPr/>
          <a:lstStyle/>
          <a:p>
            <a:fld id="{3A4F6043-7A67-491B-98BC-F933DED7226D}" type="slidenum">
              <a:rPr lang="en-US" smtClean="0"/>
              <a:pPr/>
              <a:t>11</a:t>
            </a:fld>
            <a:endParaRPr lang="en-US" dirty="0"/>
          </a:p>
        </p:txBody>
      </p:sp>
    </p:spTree>
    <p:extLst>
      <p:ext uri="{BB962C8B-B14F-4D97-AF65-F5344CB8AC3E}">
        <p14:creationId xmlns:p14="http://schemas.microsoft.com/office/powerpoint/2010/main" val="207956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6AA54-774F-DB02-7AB3-9EA997053A5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Agenda</a:t>
            </a:r>
          </a:p>
        </p:txBody>
      </p:sp>
      <p:sp>
        <p:nvSpPr>
          <p:cNvPr id="4" name="Slide Number Placeholder 3">
            <a:extLst>
              <a:ext uri="{FF2B5EF4-FFF2-40B4-BE49-F238E27FC236}">
                <a16:creationId xmlns:a16="http://schemas.microsoft.com/office/drawing/2014/main" id="{2511791C-EE1E-E161-E962-92B25D9006CB}"/>
              </a:ext>
            </a:extLst>
          </p:cNvPr>
          <p:cNvSpPr>
            <a:spLocks noGrp="1"/>
          </p:cNvSpPr>
          <p:nvPr>
            <p:ph type="sldNum" sz="quarter" idx="12"/>
          </p:nvPr>
        </p:nvSpPr>
        <p:spPr>
          <a:xfrm>
            <a:off x="11704320" y="6455664"/>
            <a:ext cx="448056" cy="365125"/>
          </a:xfrm>
        </p:spPr>
        <p:txBody>
          <a:bodyPr>
            <a:normAutofit/>
          </a:bodyPr>
          <a:lstStyle/>
          <a:p>
            <a:pPr>
              <a:spcAft>
                <a:spcPts val="600"/>
              </a:spcAft>
            </a:pPr>
            <a:fld id="{3A4F6043-7A67-491B-98BC-F933DED7226D}"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9B42D10A-35DD-72BC-C818-A3470B25AFAD}"/>
              </a:ext>
            </a:extLst>
          </p:cNvPr>
          <p:cNvGraphicFramePr>
            <a:graphicFrameLocks noGrp="1"/>
          </p:cNvGraphicFramePr>
          <p:nvPr>
            <p:ph idx="1"/>
            <p:extLst>
              <p:ext uri="{D42A27DB-BD31-4B8C-83A1-F6EECF244321}">
                <p14:modId xmlns:p14="http://schemas.microsoft.com/office/powerpoint/2010/main" val="14384824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728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29EB3-AF9F-E441-B27C-DB70A155BBE8}"/>
              </a:ext>
            </a:extLst>
          </p:cNvPr>
          <p:cNvSpPr>
            <a:spLocks noGrp="1"/>
          </p:cNvSpPr>
          <p:nvPr>
            <p:ph type="title"/>
          </p:nvPr>
        </p:nvSpPr>
        <p:spPr>
          <a:xfrm>
            <a:off x="586478" y="1683756"/>
            <a:ext cx="3115265" cy="2396359"/>
          </a:xfrm>
        </p:spPr>
        <p:txBody>
          <a:bodyPr anchor="b">
            <a:normAutofit/>
          </a:bodyPr>
          <a:lstStyle/>
          <a:p>
            <a:r>
              <a:rPr lang="en-US" sz="4000" dirty="0">
                <a:solidFill>
                  <a:srgbClr val="FFFFFF"/>
                </a:solidFill>
              </a:rPr>
              <a:t>Best Practices	</a:t>
            </a:r>
          </a:p>
        </p:txBody>
      </p:sp>
      <p:sp>
        <p:nvSpPr>
          <p:cNvPr id="4" name="Slide Number Placeholder 3">
            <a:extLst>
              <a:ext uri="{FF2B5EF4-FFF2-40B4-BE49-F238E27FC236}">
                <a16:creationId xmlns:a16="http://schemas.microsoft.com/office/drawing/2014/main" id="{C869408F-7500-7776-BE1F-37AFCBBE58AD}"/>
              </a:ext>
            </a:extLst>
          </p:cNvPr>
          <p:cNvSpPr>
            <a:spLocks noGrp="1"/>
          </p:cNvSpPr>
          <p:nvPr>
            <p:ph type="sldNum" sz="quarter" idx="12"/>
          </p:nvPr>
        </p:nvSpPr>
        <p:spPr>
          <a:xfrm>
            <a:off x="11704320" y="6455664"/>
            <a:ext cx="448056" cy="365125"/>
          </a:xfrm>
        </p:spPr>
        <p:txBody>
          <a:bodyPr>
            <a:normAutofit/>
          </a:bodyPr>
          <a:lstStyle/>
          <a:p>
            <a:pPr>
              <a:spcAft>
                <a:spcPts val="600"/>
              </a:spcAft>
            </a:pPr>
            <a:fld id="{3A4F6043-7A67-491B-98BC-F933DED7226D}"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380434D3-0F38-1F30-66B2-317F1FE7776B}"/>
              </a:ext>
            </a:extLst>
          </p:cNvPr>
          <p:cNvGraphicFramePr>
            <a:graphicFrameLocks noGrp="1"/>
          </p:cNvGraphicFramePr>
          <p:nvPr>
            <p:ph idx="1"/>
            <p:extLst>
              <p:ext uri="{D42A27DB-BD31-4B8C-83A1-F6EECF244321}">
                <p14:modId xmlns:p14="http://schemas.microsoft.com/office/powerpoint/2010/main" val="6495651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24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1043631" y="152400"/>
            <a:ext cx="10173010" cy="1159933"/>
          </a:xfrm>
        </p:spPr>
        <p:txBody>
          <a:bodyPr vert="horz" lIns="91440" tIns="45720" rIns="91440" bIns="45720" rtlCol="0" anchor="ctr">
            <a:normAutofit fontScale="90000"/>
          </a:bodyPr>
          <a:lstStyle/>
          <a:p>
            <a:r>
              <a:rPr lang="en-US" sz="4800" dirty="0">
                <a:solidFill>
                  <a:srgbClr val="0070C0"/>
                </a:solidFill>
              </a:rPr>
              <a:t>Manufacturer, </a:t>
            </a:r>
            <a:r>
              <a:rPr lang="en-US" sz="4800" kern="1200" dirty="0">
                <a:solidFill>
                  <a:srgbClr val="0070C0"/>
                </a:solidFill>
                <a:latin typeface="+mj-lt"/>
                <a:ea typeface="+mj-ea"/>
                <a:cs typeface="+mj-cs"/>
              </a:rPr>
              <a:t>Farmer </a:t>
            </a:r>
            <a:r>
              <a:rPr lang="en-US" sz="4800" dirty="0">
                <a:solidFill>
                  <a:srgbClr val="0070C0"/>
                </a:solidFill>
              </a:rPr>
              <a:t>Winery, Brewery, Distillery</a:t>
            </a:r>
            <a:endParaRPr lang="en-US" sz="4800" kern="1200" dirty="0">
              <a:solidFill>
                <a:srgbClr val="0070C0"/>
              </a:solidFill>
              <a:latin typeface="+mj-lt"/>
              <a:ea typeface="+mj-ea"/>
              <a:cs typeface="+mj-cs"/>
            </a:endParaRPr>
          </a:p>
        </p:txBody>
      </p:sp>
      <p:sp>
        <p:nvSpPr>
          <p:cNvPr id="9" name="Table Placeholder 8">
            <a:extLst>
              <a:ext uri="{FF2B5EF4-FFF2-40B4-BE49-F238E27FC236}">
                <a16:creationId xmlns:a16="http://schemas.microsoft.com/office/drawing/2014/main" id="{F41A2F45-37BB-0CFE-EA59-44848438481F}"/>
              </a:ext>
            </a:extLst>
          </p:cNvPr>
          <p:cNvSpPr>
            <a:spLocks/>
          </p:cNvSpPr>
          <p:nvPr/>
        </p:nvSpPr>
        <p:spPr>
          <a:xfrm>
            <a:off x="1608333" y="1446862"/>
            <a:ext cx="9421648" cy="4759973"/>
          </a:xfrm>
          <a:prstGeom prst="rect">
            <a:avLst/>
          </a:prstGeom>
        </p:spPr>
        <p:txBody>
          <a:bodyPr vert="horz" lIns="91440" tIns="45720" rIns="91440" bIns="45720" rtlCol="0">
            <a:normAutofit fontScale="85000" lnSpcReduction="20000"/>
          </a:bodyPr>
          <a:lstStyle/>
          <a:p>
            <a:pPr marL="222199" indent="-185166" defTabSz="296266">
              <a:lnSpc>
                <a:spcPct val="90000"/>
              </a:lnSpc>
              <a:spcAft>
                <a:spcPts val="389"/>
              </a:spcAft>
              <a:buFont typeface="Arial" panose="020B0604020202020204" pitchFamily="34" charset="0"/>
              <a:buChar char="•"/>
            </a:pPr>
            <a:r>
              <a:rPr lang="en-US" sz="19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Pursuant to </a:t>
            </a:r>
            <a:r>
              <a:rPr lang="en-US" sz="1900" b="1" u="sng" kern="1200" dirty="0">
                <a:solidFill>
                  <a:srgbClr val="7030A0"/>
                </a:solidFill>
                <a:latin typeface="Calibri" panose="020F0502020204030204" pitchFamily="34" charset="0"/>
                <a:ea typeface="Calibri" panose="020F0502020204030204" pitchFamily="34" charset="0"/>
                <a:cs typeface="Calibri" panose="020F0502020204030204" pitchFamily="34" charset="0"/>
              </a:rPr>
              <a:t>M.G.L. </a:t>
            </a:r>
            <a:r>
              <a:rPr lang="en-US" sz="1900" b="1" u="sng" dirty="0">
                <a:solidFill>
                  <a:srgbClr val="7030A0"/>
                </a:solidFill>
                <a:latin typeface="Calibri" panose="020F0502020204030204" pitchFamily="34" charset="0"/>
                <a:ea typeface="Calibri" panose="020F0502020204030204" pitchFamily="34" charset="0"/>
                <a:cs typeface="Calibri" panose="020F0502020204030204" pitchFamily="34" charset="0"/>
              </a:rPr>
              <a:t>C</a:t>
            </a:r>
            <a:r>
              <a:rPr lang="en-US" sz="1900" b="1" u="sng" kern="1200" dirty="0">
                <a:solidFill>
                  <a:srgbClr val="7030A0"/>
                </a:solidFill>
                <a:latin typeface="Calibri" panose="020F0502020204030204" pitchFamily="34" charset="0"/>
                <a:ea typeface="Calibri" panose="020F0502020204030204" pitchFamily="34" charset="0"/>
                <a:cs typeface="Calibri" panose="020F0502020204030204" pitchFamily="34" charset="0"/>
              </a:rPr>
              <a:t>h. 138, §19</a:t>
            </a:r>
            <a:r>
              <a:rPr lang="en-US" sz="19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 Manufacturer’s license authorizes the manufacturing, rectifying or blending of all types of alcoholic beverages (or wine and malt beverages) and the sale of those beverages to other licensed manufacturers, wholesalers, and retailers in Massachusetts.</a:t>
            </a:r>
          </a:p>
          <a:p>
            <a:pPr marL="222199" indent="-185166" defTabSz="296266">
              <a:lnSpc>
                <a:spcPct val="90000"/>
              </a:lnSpc>
              <a:spcAft>
                <a:spcPts val="389"/>
              </a:spcAft>
              <a:buFont typeface="Arial" panose="020B0604020202020204" pitchFamily="34" charset="0"/>
              <a:buChar char="•"/>
            </a:pPr>
            <a:endParaRPr lang="en-US"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2199" indent="-185166" defTabSz="296266">
              <a:lnSpc>
                <a:spcPct val="90000"/>
              </a:lnSpc>
              <a:spcAft>
                <a:spcPts val="389"/>
              </a:spcAft>
              <a:buFont typeface="Arial" panose="020B0604020202020204" pitchFamily="34" charset="0"/>
              <a:buChar char="•"/>
            </a:pPr>
            <a:r>
              <a:rPr lang="en-US" sz="1900" b="1" kern="1200" dirty="0">
                <a:solidFill>
                  <a:srgbClr val="FF0000"/>
                </a:solidFill>
                <a:latin typeface="Calibri" panose="020F0502020204030204" pitchFamily="34" charset="0"/>
                <a:ea typeface="Calibri" panose="020F0502020204030204" pitchFamily="34" charset="0"/>
                <a:cs typeface="Calibri" panose="020F0502020204030204" pitchFamily="34" charset="0"/>
              </a:rPr>
              <a:t>Pursuant to </a:t>
            </a:r>
            <a:r>
              <a:rPr lang="en-US" sz="1900" b="1" u="sng" kern="1200" dirty="0">
                <a:solidFill>
                  <a:srgbClr val="FF0000"/>
                </a:solidFill>
                <a:latin typeface="Calibri" panose="020F0502020204030204" pitchFamily="34" charset="0"/>
                <a:ea typeface="Calibri" panose="020F0502020204030204" pitchFamily="34" charset="0"/>
                <a:cs typeface="Calibri" panose="020F0502020204030204" pitchFamily="34" charset="0"/>
              </a:rPr>
              <a:t>M.G.L. </a:t>
            </a:r>
            <a:r>
              <a:rPr lang="en-US" sz="1900" b="1" u="sng" dirty="0">
                <a:solidFill>
                  <a:srgbClr val="FF0000"/>
                </a:solidFill>
                <a:latin typeface="Calibri" panose="020F0502020204030204" pitchFamily="34" charset="0"/>
                <a:ea typeface="Calibri" panose="020F0502020204030204" pitchFamily="34" charset="0"/>
                <a:cs typeface="Calibri" panose="020F0502020204030204" pitchFamily="34" charset="0"/>
              </a:rPr>
              <a:t>C</a:t>
            </a:r>
            <a:r>
              <a:rPr lang="en-US" sz="1900" b="1" u="sng" kern="1200" dirty="0">
                <a:solidFill>
                  <a:srgbClr val="FF0000"/>
                </a:solidFill>
                <a:latin typeface="Calibri" panose="020F0502020204030204" pitchFamily="34" charset="0"/>
                <a:ea typeface="Calibri" panose="020F0502020204030204" pitchFamily="34" charset="0"/>
                <a:cs typeface="Calibri" panose="020F0502020204030204" pitchFamily="34" charset="0"/>
              </a:rPr>
              <a:t>h. 138, §19B</a:t>
            </a:r>
            <a:r>
              <a:rPr lang="en-US" sz="1900" b="1" kern="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900" b="1" dirty="0">
                <a:solidFill>
                  <a:srgbClr val="FF0000"/>
                </a:solidFill>
                <a:latin typeface="Calibri" panose="020F0502020204030204" pitchFamily="34" charset="0"/>
                <a:ea typeface="Calibri" panose="020F0502020204030204" pitchFamily="34" charset="0"/>
                <a:cs typeface="Calibri" panose="020F0502020204030204" pitchFamily="34" charset="0"/>
              </a:rPr>
              <a:t>a</a:t>
            </a:r>
            <a:r>
              <a:rPr lang="en-US" sz="1900" b="1" kern="1200" dirty="0">
                <a:solidFill>
                  <a:srgbClr val="FF0000"/>
                </a:solidFill>
                <a:latin typeface="Calibri" panose="020F0502020204030204" pitchFamily="34" charset="0"/>
                <a:ea typeface="Calibri" panose="020F0502020204030204" pitchFamily="34" charset="0"/>
                <a:cs typeface="Calibri" panose="020F0502020204030204" pitchFamily="34" charset="0"/>
              </a:rPr>
              <a:t> Farmer-Winery license authorizes producing, rectifying, blending or fortifying wine from fruits, flowers, herbs or vegetables and sell to licensed wholesalers in Massachusetts, to persons in a state or territory in which the importation and sale of wine is not prohibited by law at retail or wholesale, and at wholesale to a person in any foreign country.</a:t>
            </a:r>
          </a:p>
          <a:p>
            <a:pPr marL="37033" defTabSz="296266">
              <a:lnSpc>
                <a:spcPct val="90000"/>
              </a:lnSpc>
              <a:spcAft>
                <a:spcPts val="389"/>
              </a:spcAft>
            </a:pP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222199" indent="-185166" defTabSz="296266">
              <a:lnSpc>
                <a:spcPct val="90000"/>
              </a:lnSpc>
              <a:spcAft>
                <a:spcPts val="389"/>
              </a:spcAft>
              <a:buFont typeface="Arial" panose="020B0604020202020204" pitchFamily="34" charset="0"/>
              <a:buChar char="•"/>
            </a:pPr>
            <a:r>
              <a:rPr lang="en-US" sz="1900" b="1" kern="12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Pursuant to </a:t>
            </a:r>
            <a:r>
              <a:rPr lang="en-US" sz="1900" b="1" u="sng" kern="12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M.G.L. </a:t>
            </a:r>
            <a:r>
              <a:rPr lang="en-US" sz="1900" b="1" u="sng"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C</a:t>
            </a:r>
            <a:r>
              <a:rPr lang="en-US" sz="1900" b="1" u="sng" kern="12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h. 138, §19C</a:t>
            </a:r>
            <a:r>
              <a:rPr lang="en-US" sz="1900" b="1" kern="1200"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  a Farmer Brewery license allows th</a:t>
            </a:r>
            <a:r>
              <a:rPr lang="en-US" sz="1900" b="1" dirty="0">
                <a:solidFill>
                  <a:schemeClr val="tx2">
                    <a:lumMod val="90000"/>
                    <a:lumOff val="10000"/>
                  </a:schemeClr>
                </a:solidFill>
                <a:latin typeface="Calibri" panose="020F0502020204030204" pitchFamily="34" charset="0"/>
                <a:ea typeface="Calibri" panose="020F0502020204030204" pitchFamily="34" charset="0"/>
                <a:cs typeface="Calibri" panose="020F0502020204030204" pitchFamily="34" charset="0"/>
              </a:rPr>
              <a:t>e holder to produce malt beverages and sell them to licensed wholesalers, manufacturers, and retailers.</a:t>
            </a:r>
          </a:p>
          <a:p>
            <a:pPr marL="222199" indent="-185166" defTabSz="296266">
              <a:lnSpc>
                <a:spcPct val="90000"/>
              </a:lnSpc>
              <a:spcAft>
                <a:spcPts val="389"/>
              </a:spcAft>
              <a:buFont typeface="Arial" panose="020B0604020202020204" pitchFamily="34" charset="0"/>
              <a:buChar char="•"/>
            </a:pP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222199" indent="-185166" defTabSz="296266">
              <a:lnSpc>
                <a:spcPct val="90000"/>
              </a:lnSpc>
              <a:spcAft>
                <a:spcPts val="389"/>
              </a:spcAft>
              <a:buFont typeface="Arial" panose="020B0604020202020204" pitchFamily="34" charset="0"/>
              <a:buChar char="•"/>
            </a:pPr>
            <a:r>
              <a:rPr lang="en-US" sz="1900" b="1" kern="1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Pursuant to </a:t>
            </a:r>
            <a:r>
              <a:rPr lang="en-US" sz="1900" b="1" u="sng" kern="1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M.G.L. Ch. 138, §19E</a:t>
            </a:r>
            <a:r>
              <a:rPr lang="en-US" sz="1900" b="1" kern="1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Farmer-Distillery license is a license authorizing producing, manufacturing or distilling of distilled spirits. </a:t>
            </a:r>
            <a:endParaRPr lang="en-US" sz="19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22199" indent="-185166" defTabSz="296266">
              <a:lnSpc>
                <a:spcPct val="90000"/>
              </a:lnSpc>
              <a:spcAft>
                <a:spcPts val="389"/>
              </a:spcAft>
              <a:buFont typeface="Arial" panose="020B0604020202020204" pitchFamily="34" charset="0"/>
              <a:buChar char="•"/>
            </a:pPr>
            <a:endParaRPr lang="en-US"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85166" indent="-148133" defTabSz="296266">
              <a:lnSpc>
                <a:spcPct val="90000"/>
              </a:lnSpc>
              <a:spcAft>
                <a:spcPts val="389"/>
              </a:spcAft>
              <a:buFont typeface="Arial" panose="020B0604020202020204" pitchFamily="34" charset="0"/>
              <a:buChar char="•"/>
            </a:pPr>
            <a:r>
              <a:rPr lang="en-US" sz="1900" b="1" kern="1200" dirty="0">
                <a:solidFill>
                  <a:srgbClr val="00B0F0"/>
                </a:solidFill>
                <a:latin typeface="Calibri" panose="020F0502020204030204" pitchFamily="34" charset="0"/>
                <a:ea typeface="Calibri" panose="020F0502020204030204" pitchFamily="34" charset="0"/>
                <a:cs typeface="Calibri" panose="020F0502020204030204" pitchFamily="34" charset="0"/>
              </a:rPr>
              <a:t>If you would like to have a Farmer Brewery, a Farmer Distillery, and a Farmer Winery at the same location, each business must be situated on separate and distinct parts of the property. Each license must specify a different portion of the property designated exclusively for the brewery, distillery, or winery. The premises for each license cannot overlap.</a:t>
            </a:r>
          </a:p>
          <a:p>
            <a:pPr marL="185166" indent="-148133" defTabSz="296266">
              <a:lnSpc>
                <a:spcPct val="90000"/>
              </a:lnSpc>
              <a:spcAft>
                <a:spcPts val="389"/>
              </a:spcAft>
              <a:buFont typeface="Arial" panose="020B0604020202020204" pitchFamily="34" charset="0"/>
              <a:buChar char="•"/>
            </a:pPr>
            <a:endParaRPr lang="en-US"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85166" indent="-148133" defTabSz="296266">
              <a:lnSpc>
                <a:spcPct val="90000"/>
              </a:lnSpc>
              <a:spcAft>
                <a:spcPts val="389"/>
              </a:spcAft>
              <a:buFont typeface="Arial" panose="020B0604020202020204" pitchFamily="34" charset="0"/>
              <a:buChar char="•"/>
            </a:pPr>
            <a:r>
              <a:rPr lang="en-US" sz="1900" b="1" dirty="0">
                <a:solidFill>
                  <a:srgbClr val="7030A0"/>
                </a:solidFill>
                <a:latin typeface="Calibri" panose="020F0502020204030204" pitchFamily="34" charset="0"/>
                <a:ea typeface="Calibri" panose="020F0502020204030204" pitchFamily="34" charset="0"/>
                <a:cs typeface="Calibri" panose="020F0502020204030204" pitchFamily="34" charset="0"/>
              </a:rPr>
              <a:t>All of these licenses are issued directly by the ABCC to the applicant.</a:t>
            </a:r>
          </a:p>
          <a:p>
            <a:pPr marL="185166" indent="-148133" defTabSz="296266">
              <a:lnSpc>
                <a:spcPct val="90000"/>
              </a:lnSpc>
              <a:spcAft>
                <a:spcPts val="389"/>
              </a:spcAft>
              <a:buFont typeface="Arial" panose="020B0604020202020204" pitchFamily="34" charset="0"/>
              <a:buChar char="•"/>
            </a:pP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185166" indent="-148133" defTabSz="296266">
              <a:lnSpc>
                <a:spcPct val="90000"/>
              </a:lnSpc>
              <a:spcAft>
                <a:spcPts val="389"/>
              </a:spcAft>
              <a:buFont typeface="Arial" panose="020B0604020202020204" pitchFamily="34" charset="0"/>
              <a:buChar char="•"/>
            </a:pPr>
            <a:r>
              <a:rPr lang="en-US" sz="19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All of these types of licenses may obtain pouring permits</a:t>
            </a:r>
            <a:r>
              <a:rPr lang="en-US" sz="1900" b="1" dirty="0">
                <a:solidFill>
                  <a:schemeClr val="accent2"/>
                </a:solidFill>
                <a:latin typeface="Calibri" panose="020F0502020204030204" pitchFamily="34" charset="0"/>
                <a:ea typeface="Calibri" panose="020F0502020204030204" pitchFamily="34" charset="0"/>
                <a:cs typeface="Calibri" panose="020F0502020204030204" pitchFamily="34" charset="0"/>
              </a:rPr>
              <a:t> and are authorized sources for one-day licenses.</a:t>
            </a:r>
            <a:endParaRPr lang="en-US" sz="19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37033" defTabSz="296266">
              <a:lnSpc>
                <a:spcPct val="90000"/>
              </a:lnSpc>
              <a:spcAft>
                <a:spcPts val="389"/>
              </a:spcAft>
            </a:pPr>
            <a:endParaRPr lang="en-US" sz="1350" kern="1200" dirty="0">
              <a:solidFill>
                <a:schemeClr val="tx1"/>
              </a:solidFill>
              <a:latin typeface="+mn-lt"/>
              <a:ea typeface="+mn-ea"/>
              <a:cs typeface="+mn-cs"/>
            </a:endParaRPr>
          </a:p>
          <a:p>
            <a:pPr marL="185166" indent="-148133" defTabSz="296266">
              <a:lnSpc>
                <a:spcPct val="90000"/>
              </a:lnSpc>
              <a:spcAft>
                <a:spcPts val="389"/>
              </a:spcAft>
              <a:buFont typeface="Arial" panose="020B0604020202020204" pitchFamily="34" charset="0"/>
              <a:buChar char="•"/>
            </a:pPr>
            <a:endParaRPr lang="en-US" sz="972" kern="1200" dirty="0">
              <a:solidFill>
                <a:schemeClr val="tx1"/>
              </a:solidFill>
              <a:latin typeface="+mn-lt"/>
              <a:ea typeface="+mn-ea"/>
              <a:cs typeface="+mn-cs"/>
            </a:endParaRPr>
          </a:p>
          <a:p>
            <a:pPr marL="185166" indent="-148133" defTabSz="296266">
              <a:lnSpc>
                <a:spcPct val="90000"/>
              </a:lnSpc>
              <a:spcAft>
                <a:spcPts val="389"/>
              </a:spcAft>
              <a:buFont typeface="Arial" panose="020B0604020202020204" pitchFamily="34" charset="0"/>
              <a:buChar char="•"/>
            </a:pPr>
            <a:endParaRPr lang="en-US" sz="972" kern="1200" dirty="0">
              <a:solidFill>
                <a:schemeClr val="tx1"/>
              </a:solidFill>
              <a:latin typeface="+mn-lt"/>
              <a:ea typeface="+mn-ea"/>
              <a:cs typeface="+mn-cs"/>
            </a:endParaRPr>
          </a:p>
          <a:p>
            <a:pPr marL="185166" indent="-148133" defTabSz="296266">
              <a:lnSpc>
                <a:spcPct val="90000"/>
              </a:lnSpc>
              <a:spcAft>
                <a:spcPts val="389"/>
              </a:spcAft>
              <a:buFont typeface="Arial" panose="020B0604020202020204" pitchFamily="34" charset="0"/>
              <a:buChar char="•"/>
            </a:pPr>
            <a:endParaRPr lang="en-US" sz="972" kern="1200" dirty="0">
              <a:solidFill>
                <a:schemeClr val="tx1"/>
              </a:solidFill>
              <a:latin typeface="+mn-lt"/>
              <a:ea typeface="+mn-ea"/>
              <a:cs typeface="+mn-cs"/>
            </a:endParaRPr>
          </a:p>
          <a:p>
            <a:pPr marL="185166" indent="-148133" defTabSz="296266">
              <a:lnSpc>
                <a:spcPct val="90000"/>
              </a:lnSpc>
              <a:spcAft>
                <a:spcPts val="389"/>
              </a:spcAft>
              <a:buFont typeface="Arial" panose="020B0604020202020204" pitchFamily="34" charset="0"/>
              <a:buChar char="•"/>
            </a:pPr>
            <a:endParaRPr lang="en-US" sz="972" kern="1200" dirty="0">
              <a:solidFill>
                <a:schemeClr val="tx1"/>
              </a:solidFill>
              <a:latin typeface="+mn-lt"/>
              <a:ea typeface="+mn-ea"/>
              <a:cs typeface="+mn-cs"/>
            </a:endParaRPr>
          </a:p>
          <a:p>
            <a:pPr lvl="1" indent="-228600">
              <a:lnSpc>
                <a:spcPct val="90000"/>
              </a:lnSpc>
              <a:spcAft>
                <a:spcPts val="600"/>
              </a:spcAft>
              <a:buFont typeface="Arial" panose="020B0604020202020204" pitchFamily="34" charset="0"/>
              <a:buChar char="•"/>
            </a:pPr>
            <a:endParaRPr lang="en-US" sz="1500" dirty="0"/>
          </a:p>
        </p:txBody>
      </p:sp>
      <p:pic>
        <p:nvPicPr>
          <p:cNvPr id="11" name="Graphic 10" descr="Farm scene with solid fill">
            <a:extLst>
              <a:ext uri="{FF2B5EF4-FFF2-40B4-BE49-F238E27FC236}">
                <a16:creationId xmlns:a16="http://schemas.microsoft.com/office/drawing/2014/main" id="{973D6F35-525F-1055-C448-0392F909A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55" y="5178809"/>
            <a:ext cx="1428992" cy="1428992"/>
          </a:xfrm>
          <a:prstGeom prst="rect">
            <a:avLst/>
          </a:prstGeom>
        </p:spPr>
      </p:pic>
      <p:pic>
        <p:nvPicPr>
          <p:cNvPr id="13" name="Graphic 12" descr="Beer with solid fill">
            <a:extLst>
              <a:ext uri="{FF2B5EF4-FFF2-40B4-BE49-F238E27FC236}">
                <a16:creationId xmlns:a16="http://schemas.microsoft.com/office/drawing/2014/main" id="{10B1E2CC-0922-D04C-876B-92613A0FE7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39304" y="17870"/>
            <a:ext cx="1428992" cy="1428992"/>
          </a:xfrm>
          <a:prstGeom prst="rect">
            <a:avLst/>
          </a:prstGeom>
        </p:spPr>
      </p:pic>
      <p:sp>
        <p:nvSpPr>
          <p:cNvPr id="39" name="Slide Number Placeholder 38">
            <a:extLst>
              <a:ext uri="{FF2B5EF4-FFF2-40B4-BE49-F238E27FC236}">
                <a16:creationId xmlns:a16="http://schemas.microsoft.com/office/drawing/2014/main" id="{86A23B90-D6E2-D980-7780-B6FC54FD8DE3}"/>
              </a:ext>
            </a:extLst>
          </p:cNvPr>
          <p:cNvSpPr>
            <a:spLocks/>
          </p:cNvSpPr>
          <p:nvPr/>
        </p:nvSpPr>
        <p:spPr>
          <a:xfrm>
            <a:off x="10639304" y="6113262"/>
            <a:ext cx="390677" cy="179319"/>
          </a:xfrm>
          <a:prstGeom prst="rect">
            <a:avLst/>
          </a:prstGeom>
        </p:spPr>
        <p:txBody>
          <a:bodyPr>
            <a:noAutofit/>
          </a:bodyPr>
          <a:lstStyle/>
          <a:p>
            <a:pPr defTabSz="379220">
              <a:lnSpc>
                <a:spcPct val="90000"/>
              </a:lnSpc>
              <a:spcAft>
                <a:spcPts val="389"/>
              </a:spcAft>
            </a:pPr>
            <a:fld id="{3A4F6043-7A67-491B-98BC-F933DED7226D}" type="slidenum">
              <a:rPr lang="en-US" sz="800" kern="1200">
                <a:solidFill>
                  <a:schemeClr val="tx1"/>
                </a:solidFill>
                <a:latin typeface="+mn-lt"/>
                <a:ea typeface="+mn-ea"/>
                <a:cs typeface="+mn-cs"/>
              </a:rPr>
              <a:pPr defTabSz="379220">
                <a:lnSpc>
                  <a:spcPct val="90000"/>
                </a:lnSpc>
                <a:spcAft>
                  <a:spcPts val="389"/>
                </a:spcAft>
              </a:pPr>
              <a:t>4</a:t>
            </a:fld>
            <a:endParaRPr lang="en-US" sz="800" dirty="0"/>
          </a:p>
        </p:txBody>
      </p:sp>
    </p:spTree>
    <p:extLst>
      <p:ext uri="{BB962C8B-B14F-4D97-AF65-F5344CB8AC3E}">
        <p14:creationId xmlns:p14="http://schemas.microsoft.com/office/powerpoint/2010/main" val="147630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21167-E28B-9B34-0584-DA93E70B05C6}"/>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Farmer Series Pouring Permit</a:t>
            </a:r>
          </a:p>
        </p:txBody>
      </p:sp>
      <p:sp>
        <p:nvSpPr>
          <p:cNvPr id="3" name="Slide Number Placeholder 2">
            <a:extLst>
              <a:ext uri="{FF2B5EF4-FFF2-40B4-BE49-F238E27FC236}">
                <a16:creationId xmlns:a16="http://schemas.microsoft.com/office/drawing/2014/main" id="{91375A32-F68F-9409-4DBD-56FA4A8E4E4B}"/>
              </a:ext>
            </a:extLst>
          </p:cNvPr>
          <p:cNvSpPr>
            <a:spLocks/>
          </p:cNvSpPr>
          <p:nvPr/>
        </p:nvSpPr>
        <p:spPr>
          <a:xfrm>
            <a:off x="10459476" y="5398391"/>
            <a:ext cx="1112409" cy="148064"/>
          </a:xfrm>
          <a:prstGeom prst="rect">
            <a:avLst/>
          </a:prstGeom>
        </p:spPr>
        <p:txBody>
          <a:bodyPr/>
          <a:lstStyle/>
          <a:p>
            <a:pPr defTabSz="362555">
              <a:spcAft>
                <a:spcPts val="440"/>
              </a:spcAft>
            </a:pPr>
            <a:fld id="{3A4F6043-7A67-491B-98BC-F933DED7226D}" type="slidenum">
              <a:rPr lang="en-US" sz="600" kern="1200">
                <a:solidFill>
                  <a:schemeClr val="tx1"/>
                </a:solidFill>
                <a:latin typeface="+mn-lt"/>
                <a:ea typeface="+mn-ea"/>
                <a:cs typeface="+mn-cs"/>
              </a:rPr>
              <a:pPr defTabSz="362555">
                <a:spcAft>
                  <a:spcPts val="440"/>
                </a:spcAft>
              </a:pPr>
              <a:t>5</a:t>
            </a:fld>
            <a:endParaRPr lang="en-US" sz="800"/>
          </a:p>
        </p:txBody>
      </p:sp>
      <p:sp>
        <p:nvSpPr>
          <p:cNvPr id="4" name="Table Placeholder 3">
            <a:extLst>
              <a:ext uri="{FF2B5EF4-FFF2-40B4-BE49-F238E27FC236}">
                <a16:creationId xmlns:a16="http://schemas.microsoft.com/office/drawing/2014/main" id="{05441FF7-3BEA-16EF-1A74-111ED157C1F8}"/>
              </a:ext>
            </a:extLst>
          </p:cNvPr>
          <p:cNvSpPr>
            <a:spLocks/>
          </p:cNvSpPr>
          <p:nvPr/>
        </p:nvSpPr>
        <p:spPr>
          <a:xfrm>
            <a:off x="4905052" y="1155268"/>
            <a:ext cx="5482144" cy="4567740"/>
          </a:xfrm>
          <a:prstGeom prst="rect">
            <a:avLst/>
          </a:prstGeom>
        </p:spPr>
        <p:txBody>
          <a:bodyPr>
            <a:normAutofit fontScale="92500" lnSpcReduction="10000"/>
          </a:bodyPr>
          <a:lstStyle/>
          <a:p>
            <a:pPr marL="209813" indent="-209813" defTabSz="362555">
              <a:lnSpc>
                <a:spcPct val="90000"/>
              </a:lnSpc>
              <a:spcAft>
                <a:spcPts val="440"/>
              </a:spcAft>
              <a:buFont typeface="Arial" panose="020B0604020202020204" pitchFamily="34" charset="0"/>
              <a:buChar char="•"/>
            </a:pPr>
            <a:r>
              <a:rPr lang="en-US" sz="1900" kern="1200" dirty="0">
                <a:solidFill>
                  <a:schemeClr val="tx1"/>
                </a:solidFill>
                <a:latin typeface="+mn-lt"/>
                <a:ea typeface="+mn-ea"/>
                <a:cs typeface="+mn-cs"/>
              </a:rPr>
              <a:t>Farmer series licensees can obtain pouring permits issued under § 19B(n) (for farmer-wineries), § 19C(n) (for farmer-breweries), and § 19E(o) (for farmer-distilleries) that permit them to sell for consumption not only within their licensed premises, but also on the farmland or vineyard that operates appurtenant and contiguous, and in conjunction with, the licensed premises. This means that a farmer's winery, for example, could sell its own wine by the glass not only within its licensed winery, but also on its adjacent vineyard property</a:t>
            </a:r>
          </a:p>
          <a:p>
            <a:pPr marL="209813" indent="-209813" defTabSz="362555">
              <a:lnSpc>
                <a:spcPct val="90000"/>
              </a:lnSpc>
              <a:spcAft>
                <a:spcPts val="440"/>
              </a:spcAft>
              <a:buFont typeface="Arial" panose="020B0604020202020204" pitchFamily="34" charset="0"/>
              <a:buChar char="•"/>
            </a:pPr>
            <a:endParaRPr lang="en-US" sz="1900" kern="1200" dirty="0">
              <a:solidFill>
                <a:schemeClr val="tx1"/>
              </a:solidFill>
              <a:latin typeface="+mn-lt"/>
              <a:ea typeface="+mn-ea"/>
              <a:cs typeface="+mn-cs"/>
            </a:endParaRPr>
          </a:p>
          <a:p>
            <a:pPr defTabSz="362555">
              <a:lnSpc>
                <a:spcPct val="90000"/>
              </a:lnSpc>
              <a:spcAft>
                <a:spcPts val="440"/>
              </a:spcAft>
            </a:pPr>
            <a:endParaRPr lang="en-US" sz="1900" kern="1200" dirty="0">
              <a:solidFill>
                <a:schemeClr val="tx1"/>
              </a:solidFill>
              <a:latin typeface="+mn-lt"/>
              <a:ea typeface="+mn-ea"/>
              <a:cs typeface="+mn-cs"/>
            </a:endParaRPr>
          </a:p>
          <a:p>
            <a:pPr marL="209813" indent="-209813" defTabSz="362555">
              <a:lnSpc>
                <a:spcPct val="90000"/>
              </a:lnSpc>
              <a:spcAft>
                <a:spcPts val="440"/>
              </a:spcAft>
              <a:buFont typeface="Arial" panose="020B0604020202020204" pitchFamily="34" charset="0"/>
              <a:buChar char="•"/>
            </a:pPr>
            <a:r>
              <a:rPr lang="en-US" sz="1900" kern="1200" dirty="0">
                <a:solidFill>
                  <a:schemeClr val="tx1"/>
                </a:solidFill>
                <a:latin typeface="+mn-lt"/>
                <a:ea typeface="+mn-ea"/>
                <a:cs typeface="+mn-cs"/>
              </a:rPr>
              <a:t>Farmer series licensees who </a:t>
            </a:r>
            <a:r>
              <a:rPr lang="en-US" sz="1900" u="sng" kern="1200" dirty="0">
                <a:solidFill>
                  <a:schemeClr val="tx1"/>
                </a:solidFill>
                <a:latin typeface="+mn-lt"/>
                <a:ea typeface="+mn-ea"/>
                <a:cs typeface="+mn-cs"/>
              </a:rPr>
              <a:t>do not currently have a pouring permit</a:t>
            </a:r>
            <a:r>
              <a:rPr lang="en-US" sz="1900" kern="1200" dirty="0">
                <a:solidFill>
                  <a:schemeClr val="tx1"/>
                </a:solidFill>
                <a:latin typeface="+mn-lt"/>
                <a:ea typeface="+mn-ea"/>
                <a:cs typeface="+mn-cs"/>
              </a:rPr>
              <a:t> but would like to obtain one, are required to complete a Farmer Series Pouring Permit application and submit it to their Local Board.</a:t>
            </a:r>
          </a:p>
          <a:p>
            <a:pPr marL="209813" indent="-209813" defTabSz="362555">
              <a:lnSpc>
                <a:spcPct val="90000"/>
              </a:lnSpc>
              <a:spcAft>
                <a:spcPts val="440"/>
              </a:spcAft>
              <a:buFont typeface="Arial" panose="020B0604020202020204" pitchFamily="34" charset="0"/>
              <a:buChar char="•"/>
            </a:pPr>
            <a:endParaRPr lang="en-US" sz="1102" kern="1200" dirty="0">
              <a:solidFill>
                <a:schemeClr val="tx1"/>
              </a:solidFill>
              <a:latin typeface="+mn-lt"/>
              <a:ea typeface="+mn-ea"/>
              <a:cs typeface="+mn-cs"/>
            </a:endParaRPr>
          </a:p>
          <a:p>
            <a:pPr marL="209813" indent="-209813" defTabSz="362555">
              <a:lnSpc>
                <a:spcPct val="90000"/>
              </a:lnSpc>
              <a:spcAft>
                <a:spcPts val="440"/>
              </a:spcAft>
              <a:buFont typeface="Arial" panose="020B0604020202020204" pitchFamily="34" charset="0"/>
              <a:buChar char="•"/>
            </a:pPr>
            <a:endParaRPr lang="en-US" sz="1102" kern="1200" dirty="0">
              <a:solidFill>
                <a:schemeClr val="tx1"/>
              </a:solidFill>
              <a:latin typeface="+mn-lt"/>
              <a:ea typeface="+mn-ea"/>
              <a:cs typeface="+mn-cs"/>
            </a:endParaRPr>
          </a:p>
          <a:p>
            <a:pPr marL="209813" indent="-209813" defTabSz="362555">
              <a:lnSpc>
                <a:spcPct val="90000"/>
              </a:lnSpc>
              <a:spcAft>
                <a:spcPts val="440"/>
              </a:spcAft>
              <a:buFont typeface="Arial" panose="020B0604020202020204" pitchFamily="34" charset="0"/>
              <a:buChar char="•"/>
            </a:pPr>
            <a:endParaRPr lang="en-US" sz="1102" kern="1200" dirty="0">
              <a:solidFill>
                <a:schemeClr val="tx1"/>
              </a:solidFill>
              <a:latin typeface="+mn-lt"/>
              <a:ea typeface="+mn-ea"/>
              <a:cs typeface="+mn-cs"/>
            </a:endParaRPr>
          </a:p>
          <a:p>
            <a:pPr marL="209813" indent="-209813" defTabSz="362555">
              <a:lnSpc>
                <a:spcPct val="90000"/>
              </a:lnSpc>
              <a:spcAft>
                <a:spcPts val="440"/>
              </a:spcAft>
              <a:buFont typeface="Arial" panose="020B0604020202020204" pitchFamily="34" charset="0"/>
              <a:buChar char="•"/>
            </a:pPr>
            <a:endParaRPr lang="en-US" sz="1102" kern="1200" dirty="0">
              <a:solidFill>
                <a:schemeClr val="tx1"/>
              </a:solidFill>
              <a:latin typeface="+mn-lt"/>
              <a:ea typeface="+mn-ea"/>
              <a:cs typeface="+mn-cs"/>
            </a:endParaRPr>
          </a:p>
          <a:p>
            <a:pPr marL="285750" indent="-285750" defTabSz="493776">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97088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C7A80-360D-6FCC-168E-691C63AEC8F2}"/>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Application Process for Farmer Series Pouring Permit</a:t>
            </a:r>
          </a:p>
        </p:txBody>
      </p:sp>
      <p:sp>
        <p:nvSpPr>
          <p:cNvPr id="62" name="Table Placeholder 3">
            <a:extLst>
              <a:ext uri="{FF2B5EF4-FFF2-40B4-BE49-F238E27FC236}">
                <a16:creationId xmlns:a16="http://schemas.microsoft.com/office/drawing/2014/main" id="{F5276DD4-A396-CB78-98A1-4E55DE7FEFE2}"/>
              </a:ext>
            </a:extLst>
          </p:cNvPr>
          <p:cNvSpPr>
            <a:spLocks noGrp="1"/>
          </p:cNvSpPr>
          <p:nvPr>
            <p:ph type="tbl" sz="quarter" idx="13"/>
          </p:nvPr>
        </p:nvSpPr>
        <p:spPr>
          <a:xfrm>
            <a:off x="4810259" y="649480"/>
            <a:ext cx="6555347" cy="5546047"/>
          </a:xfrm>
        </p:spPr>
        <p:txBody>
          <a:bodyPr vert="horz" lIns="91440" tIns="45720" rIns="91440" bIns="45720" rtlCol="0" anchor="ctr">
            <a:normAutofit/>
          </a:bodyPr>
          <a:lstStyle/>
          <a:p>
            <a:r>
              <a:rPr lang="en-US" sz="2000" dirty="0"/>
              <a:t>Applicant should fill out and submit to the LLA a New License Application, just like any restaurant or package store applicant would submit. </a:t>
            </a:r>
            <a:r>
              <a:rPr lang="en-US" sz="1100" i="1" dirty="0"/>
              <a:t>(</a:t>
            </a:r>
            <a:r>
              <a:rPr lang="en-US" sz="1100" i="1" kern="1200" dirty="0">
                <a:solidFill>
                  <a:schemeClr val="tx1"/>
                </a:solidFill>
                <a:latin typeface="+mn-lt"/>
                <a:ea typeface="+mn-ea"/>
                <a:cs typeface="+mn-cs"/>
              </a:rPr>
              <a:t>permits issued under § 19B(n) (for farmer-wineries), § 19C(n) (for farmer-breweries), and § 19E(o) (for farmer-distilleries) </a:t>
            </a:r>
            <a:endParaRPr lang="en-US" sz="1100" i="1" dirty="0"/>
          </a:p>
          <a:p>
            <a:r>
              <a:rPr lang="en-US" sz="2000" dirty="0"/>
              <a:t>License “Type” should be Farmer Series Pouring Permit.</a:t>
            </a:r>
          </a:p>
          <a:p>
            <a:r>
              <a:rPr lang="en-US" sz="2000" dirty="0"/>
              <a:t>License “Category” should be Wines Only, Malt Only, or Distilled Spirits only depending on what alcoholic beverages they produce.</a:t>
            </a:r>
          </a:p>
          <a:p>
            <a:r>
              <a:rPr lang="en-US" sz="2000" dirty="0"/>
              <a:t>Review and approval process is identical to that of any other retail license application (advertisement, abutters notification, $200 filing fee).</a:t>
            </a:r>
          </a:p>
          <a:p>
            <a:r>
              <a:rPr lang="en-US" sz="2000" dirty="0"/>
              <a:t>Farmer Series Pouring Permit applications only require CORI Request forms for the license manager, not all individuals listed in Question 6. </a:t>
            </a:r>
          </a:p>
        </p:txBody>
      </p:sp>
      <p:sp>
        <p:nvSpPr>
          <p:cNvPr id="3" name="Slide Number Placeholder 2">
            <a:extLst>
              <a:ext uri="{FF2B5EF4-FFF2-40B4-BE49-F238E27FC236}">
                <a16:creationId xmlns:a16="http://schemas.microsoft.com/office/drawing/2014/main" id="{5F606630-CF5B-0549-819C-4CAE490E8D6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defTabSz="914400">
              <a:spcAft>
                <a:spcPts val="600"/>
              </a:spcAft>
            </a:pPr>
            <a:fld id="{3A4F6043-7A67-491B-98BC-F933DED7226D}" type="slidenum">
              <a:rPr lang="en-US" sz="1100">
                <a:solidFill>
                  <a:schemeClr val="tx1">
                    <a:lumMod val="50000"/>
                    <a:lumOff val="50000"/>
                  </a:schemeClr>
                </a:solidFill>
              </a:rPr>
              <a:pPr defTabSz="914400">
                <a:spcAft>
                  <a:spcPts val="600"/>
                </a:spcAft>
              </a:pPr>
              <a:t>6</a:t>
            </a:fld>
            <a:endParaRPr lang="en-US" sz="1100">
              <a:solidFill>
                <a:schemeClr val="tx1">
                  <a:lumMod val="50000"/>
                  <a:lumOff val="50000"/>
                </a:schemeClr>
              </a:solidFill>
            </a:endParaRPr>
          </a:p>
        </p:txBody>
      </p:sp>
    </p:spTree>
    <p:extLst>
      <p:ext uri="{BB962C8B-B14F-4D97-AF65-F5344CB8AC3E}">
        <p14:creationId xmlns:p14="http://schemas.microsoft.com/office/powerpoint/2010/main" val="219298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3DB1CA-B7FB-4758-1D89-9349A1453376}"/>
              </a:ext>
            </a:extLst>
          </p:cNvPr>
          <p:cNvSpPr>
            <a:spLocks noGrp="1"/>
          </p:cNvSpPr>
          <p:nvPr>
            <p:ph type="title"/>
          </p:nvPr>
        </p:nvSpPr>
        <p:spPr>
          <a:xfrm>
            <a:off x="1371597" y="348865"/>
            <a:ext cx="10044023" cy="877729"/>
          </a:xfrm>
        </p:spPr>
        <p:txBody>
          <a:bodyPr vert="horz" lIns="91440" tIns="45720" rIns="91440" bIns="45720" rtlCol="0" anchor="ctr">
            <a:normAutofit fontScale="90000"/>
          </a:bodyPr>
          <a:lstStyle/>
          <a:p>
            <a:pPr algn="ctr"/>
            <a:r>
              <a:rPr lang="en-US" sz="4000" kern="1200" dirty="0">
                <a:solidFill>
                  <a:srgbClr val="FFFFFF"/>
                </a:solidFill>
                <a:latin typeface="+mj-lt"/>
                <a:ea typeface="+mj-ea"/>
                <a:cs typeface="+mj-cs"/>
              </a:rPr>
              <a:t>State License and Pouring Permit Review Process</a:t>
            </a:r>
          </a:p>
        </p:txBody>
      </p:sp>
      <p:sp>
        <p:nvSpPr>
          <p:cNvPr id="3" name="Slide Number Placeholder 2">
            <a:extLst>
              <a:ext uri="{FF2B5EF4-FFF2-40B4-BE49-F238E27FC236}">
                <a16:creationId xmlns:a16="http://schemas.microsoft.com/office/drawing/2014/main" id="{2EFA9797-0DC7-99FB-79A7-4E7F82CD820C}"/>
              </a:ext>
            </a:extLst>
          </p:cNvPr>
          <p:cNvSpPr>
            <a:spLocks/>
          </p:cNvSpPr>
          <p:nvPr/>
        </p:nvSpPr>
        <p:spPr>
          <a:xfrm>
            <a:off x="8443301" y="5976263"/>
            <a:ext cx="2472703" cy="329121"/>
          </a:xfrm>
          <a:prstGeom prst="rect">
            <a:avLst/>
          </a:prstGeom>
        </p:spPr>
        <p:txBody>
          <a:bodyPr/>
          <a:lstStyle/>
          <a:p>
            <a:pPr defTabSz="411480">
              <a:spcAft>
                <a:spcPts val="600"/>
              </a:spcAft>
            </a:pPr>
            <a:fld id="{3A4F6043-7A67-491B-98BC-F933DED7226D}" type="slidenum">
              <a:rPr lang="en-US" sz="1620" kern="1200">
                <a:solidFill>
                  <a:schemeClr val="tx1"/>
                </a:solidFill>
                <a:latin typeface="+mn-lt"/>
                <a:ea typeface="+mn-ea"/>
                <a:cs typeface="+mn-cs"/>
              </a:rPr>
              <a:pPr defTabSz="411480">
                <a:spcAft>
                  <a:spcPts val="600"/>
                </a:spcAft>
              </a:pPr>
              <a:t>7</a:t>
            </a:fld>
            <a:endParaRPr lang="en-US"/>
          </a:p>
        </p:txBody>
      </p:sp>
      <p:sp>
        <p:nvSpPr>
          <p:cNvPr id="4" name="Rectangle: Rounded Corners 3">
            <a:extLst>
              <a:ext uri="{FF2B5EF4-FFF2-40B4-BE49-F238E27FC236}">
                <a16:creationId xmlns:a16="http://schemas.microsoft.com/office/drawing/2014/main" id="{FF22075C-1502-BBAE-60FB-0B7FD93978DA}"/>
              </a:ext>
            </a:extLst>
          </p:cNvPr>
          <p:cNvSpPr/>
          <p:nvPr/>
        </p:nvSpPr>
        <p:spPr>
          <a:xfrm>
            <a:off x="1303978" y="2121419"/>
            <a:ext cx="2763609" cy="1194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1480">
              <a:spcAft>
                <a:spcPts val="600"/>
              </a:spcAft>
            </a:pPr>
            <a:r>
              <a:rPr lang="en-US" sz="1620" kern="1200" dirty="0">
                <a:solidFill>
                  <a:schemeClr val="bg1"/>
                </a:solidFill>
                <a:latin typeface="+mn-lt"/>
                <a:ea typeface="+mn-ea"/>
                <a:cs typeface="+mn-cs"/>
              </a:rPr>
              <a:t>Applicant submits state license application directly to ABCC.</a:t>
            </a:r>
            <a:endParaRPr lang="en-US" dirty="0">
              <a:solidFill>
                <a:schemeClr val="bg1"/>
              </a:solidFill>
            </a:endParaRPr>
          </a:p>
        </p:txBody>
      </p:sp>
      <p:sp>
        <p:nvSpPr>
          <p:cNvPr id="6" name="Rectangle: Rounded Corners 5">
            <a:extLst>
              <a:ext uri="{FF2B5EF4-FFF2-40B4-BE49-F238E27FC236}">
                <a16:creationId xmlns:a16="http://schemas.microsoft.com/office/drawing/2014/main" id="{3C1BE40F-12D4-806B-8549-414BC5B3076B}"/>
              </a:ext>
            </a:extLst>
          </p:cNvPr>
          <p:cNvSpPr/>
          <p:nvPr/>
        </p:nvSpPr>
        <p:spPr>
          <a:xfrm>
            <a:off x="4657480" y="2142714"/>
            <a:ext cx="2763609" cy="1194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1480">
              <a:spcAft>
                <a:spcPts val="600"/>
              </a:spcAft>
            </a:pPr>
            <a:r>
              <a:rPr lang="en-US" sz="1620" kern="1200" dirty="0">
                <a:solidFill>
                  <a:schemeClr val="bg1"/>
                </a:solidFill>
                <a:latin typeface="+mn-lt"/>
                <a:ea typeface="+mn-ea"/>
                <a:cs typeface="+mn-cs"/>
              </a:rPr>
              <a:t>Applicant receives ABCC state license approval. Licensee may start producing product.</a:t>
            </a:r>
            <a:endParaRPr lang="en-US" dirty="0">
              <a:solidFill>
                <a:schemeClr val="bg1"/>
              </a:solidFill>
            </a:endParaRPr>
          </a:p>
        </p:txBody>
      </p:sp>
      <p:sp>
        <p:nvSpPr>
          <p:cNvPr id="7" name="Rectangle: Rounded Corners 6">
            <a:extLst>
              <a:ext uri="{FF2B5EF4-FFF2-40B4-BE49-F238E27FC236}">
                <a16:creationId xmlns:a16="http://schemas.microsoft.com/office/drawing/2014/main" id="{F93CFA97-E19A-C7D1-121D-3F455D6F7578}"/>
              </a:ext>
            </a:extLst>
          </p:cNvPr>
          <p:cNvSpPr/>
          <p:nvPr/>
        </p:nvSpPr>
        <p:spPr>
          <a:xfrm>
            <a:off x="8010982" y="2112579"/>
            <a:ext cx="2763609" cy="1194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1480">
              <a:spcAft>
                <a:spcPts val="600"/>
              </a:spcAft>
            </a:pPr>
            <a:r>
              <a:rPr lang="en-US" sz="1620" kern="1200" dirty="0">
                <a:solidFill>
                  <a:schemeClr val="bg1"/>
                </a:solidFill>
                <a:latin typeface="+mn-lt"/>
                <a:ea typeface="+mn-ea"/>
                <a:cs typeface="+mn-cs"/>
              </a:rPr>
              <a:t>Applicant submits new license application to LLA for local review.</a:t>
            </a:r>
            <a:endParaRPr lang="en-US" dirty="0">
              <a:solidFill>
                <a:schemeClr val="bg1"/>
              </a:solidFill>
            </a:endParaRPr>
          </a:p>
        </p:txBody>
      </p:sp>
      <p:sp>
        <p:nvSpPr>
          <p:cNvPr id="8" name="Rectangle: Rounded Corners 7">
            <a:extLst>
              <a:ext uri="{FF2B5EF4-FFF2-40B4-BE49-F238E27FC236}">
                <a16:creationId xmlns:a16="http://schemas.microsoft.com/office/drawing/2014/main" id="{48E6B43D-223D-F19F-4BA5-415438F7943C}"/>
              </a:ext>
            </a:extLst>
          </p:cNvPr>
          <p:cNvSpPr/>
          <p:nvPr/>
        </p:nvSpPr>
        <p:spPr>
          <a:xfrm>
            <a:off x="1312059" y="4173924"/>
            <a:ext cx="2763609" cy="1194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1480">
              <a:spcAft>
                <a:spcPts val="600"/>
              </a:spcAft>
            </a:pPr>
            <a:r>
              <a:rPr lang="en-US" sz="1620" kern="1200" dirty="0">
                <a:solidFill>
                  <a:schemeClr val="bg1"/>
                </a:solidFill>
                <a:latin typeface="+mn-lt"/>
                <a:ea typeface="+mn-ea"/>
                <a:cs typeface="+mn-cs"/>
              </a:rPr>
              <a:t>LLA approves pouring permit application and sends to ABCC for review.</a:t>
            </a:r>
            <a:endParaRPr lang="en-US" dirty="0">
              <a:solidFill>
                <a:schemeClr val="bg1"/>
              </a:solidFill>
            </a:endParaRPr>
          </a:p>
        </p:txBody>
      </p:sp>
      <p:sp>
        <p:nvSpPr>
          <p:cNvPr id="9" name="Rectangle: Rounded Corners 8">
            <a:extLst>
              <a:ext uri="{FF2B5EF4-FFF2-40B4-BE49-F238E27FC236}">
                <a16:creationId xmlns:a16="http://schemas.microsoft.com/office/drawing/2014/main" id="{EE43312C-803C-B9CA-A73A-BB414E6C25AD}"/>
              </a:ext>
            </a:extLst>
          </p:cNvPr>
          <p:cNvSpPr/>
          <p:nvPr/>
        </p:nvSpPr>
        <p:spPr>
          <a:xfrm>
            <a:off x="4665561" y="4173923"/>
            <a:ext cx="2763609" cy="1194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1480">
              <a:spcAft>
                <a:spcPts val="600"/>
              </a:spcAft>
            </a:pPr>
            <a:r>
              <a:rPr lang="en-US" sz="1620" kern="1200" dirty="0">
                <a:solidFill>
                  <a:schemeClr val="bg1"/>
                </a:solidFill>
                <a:latin typeface="+mn-lt"/>
                <a:ea typeface="+mn-ea"/>
                <a:cs typeface="+mn-cs"/>
              </a:rPr>
              <a:t>ABCC reviews pouring permit application.</a:t>
            </a:r>
            <a:endParaRPr lang="en-US" dirty="0">
              <a:solidFill>
                <a:schemeClr val="bg1"/>
              </a:solidFill>
            </a:endParaRPr>
          </a:p>
        </p:txBody>
      </p:sp>
      <p:sp>
        <p:nvSpPr>
          <p:cNvPr id="10" name="Rectangle: Rounded Corners 9">
            <a:extLst>
              <a:ext uri="{FF2B5EF4-FFF2-40B4-BE49-F238E27FC236}">
                <a16:creationId xmlns:a16="http://schemas.microsoft.com/office/drawing/2014/main" id="{F4045436-DAF8-6D42-784A-132853F31CA9}"/>
              </a:ext>
            </a:extLst>
          </p:cNvPr>
          <p:cNvSpPr/>
          <p:nvPr/>
        </p:nvSpPr>
        <p:spPr>
          <a:xfrm>
            <a:off x="8019063" y="4173922"/>
            <a:ext cx="2763609" cy="11948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1480">
              <a:spcAft>
                <a:spcPts val="600"/>
              </a:spcAft>
            </a:pPr>
            <a:r>
              <a:rPr lang="en-US" sz="1620" kern="1200" dirty="0">
                <a:solidFill>
                  <a:schemeClr val="bg1"/>
                </a:solidFill>
                <a:latin typeface="+mn-lt"/>
                <a:ea typeface="+mn-ea"/>
                <a:cs typeface="+mn-cs"/>
              </a:rPr>
              <a:t>Applicant receives ABCC approval for pouring permit. LLA issues pouring license.</a:t>
            </a:r>
            <a:endParaRPr lang="en-US" dirty="0">
              <a:solidFill>
                <a:schemeClr val="bg1"/>
              </a:solidFill>
            </a:endParaRPr>
          </a:p>
        </p:txBody>
      </p:sp>
      <p:sp>
        <p:nvSpPr>
          <p:cNvPr id="11" name="Arrow: Right 10">
            <a:extLst>
              <a:ext uri="{FF2B5EF4-FFF2-40B4-BE49-F238E27FC236}">
                <a16:creationId xmlns:a16="http://schemas.microsoft.com/office/drawing/2014/main" id="{C4E62A4C-68C1-19ED-371A-831DFC6E77CC}"/>
              </a:ext>
            </a:extLst>
          </p:cNvPr>
          <p:cNvSpPr/>
          <p:nvPr/>
        </p:nvSpPr>
        <p:spPr>
          <a:xfrm>
            <a:off x="4172636" y="2614343"/>
            <a:ext cx="387875" cy="282826"/>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2058814-94E5-566D-4A4B-7C42DE1B519D}"/>
              </a:ext>
            </a:extLst>
          </p:cNvPr>
          <p:cNvSpPr/>
          <p:nvPr/>
        </p:nvSpPr>
        <p:spPr>
          <a:xfrm>
            <a:off x="7518057" y="2608389"/>
            <a:ext cx="387875" cy="282826"/>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B91F4A9-0C92-F08F-8BFB-185E4D189405}"/>
              </a:ext>
            </a:extLst>
          </p:cNvPr>
          <p:cNvSpPr/>
          <p:nvPr/>
        </p:nvSpPr>
        <p:spPr>
          <a:xfrm>
            <a:off x="4172636" y="4629934"/>
            <a:ext cx="387875" cy="282826"/>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6CB05BF-E509-0B40-DA2F-6137B4544A0B}"/>
              </a:ext>
            </a:extLst>
          </p:cNvPr>
          <p:cNvSpPr/>
          <p:nvPr/>
        </p:nvSpPr>
        <p:spPr>
          <a:xfrm>
            <a:off x="7530178" y="4629935"/>
            <a:ext cx="387875" cy="282826"/>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26C951A-7F17-D34E-657D-568E09FF9749}"/>
              </a:ext>
            </a:extLst>
          </p:cNvPr>
          <p:cNvCxnSpPr>
            <a:cxnSpLocks/>
          </p:cNvCxnSpPr>
          <p:nvPr/>
        </p:nvCxnSpPr>
        <p:spPr>
          <a:xfrm flipH="1" flipV="1">
            <a:off x="982264" y="3741100"/>
            <a:ext cx="10148384" cy="137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1" name="Straight Arrow Connector 20">
            <a:extLst>
              <a:ext uri="{FF2B5EF4-FFF2-40B4-BE49-F238E27FC236}">
                <a16:creationId xmlns:a16="http://schemas.microsoft.com/office/drawing/2014/main" id="{CDE1B3D5-56CC-1EA4-9A39-7EC4B2AA7137}"/>
              </a:ext>
            </a:extLst>
          </p:cNvPr>
          <p:cNvCxnSpPr/>
          <p:nvPr/>
        </p:nvCxnSpPr>
        <p:spPr>
          <a:xfrm>
            <a:off x="11233677" y="2718845"/>
            <a:ext cx="0" cy="102225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3" name="Straight Arrow Connector 22">
            <a:extLst>
              <a:ext uri="{FF2B5EF4-FFF2-40B4-BE49-F238E27FC236}">
                <a16:creationId xmlns:a16="http://schemas.microsoft.com/office/drawing/2014/main" id="{DFE87712-6B6A-878F-2719-1ECC4E66E5B7}"/>
              </a:ext>
            </a:extLst>
          </p:cNvPr>
          <p:cNvCxnSpPr>
            <a:cxnSpLocks/>
          </p:cNvCxnSpPr>
          <p:nvPr/>
        </p:nvCxnSpPr>
        <p:spPr>
          <a:xfrm>
            <a:off x="982264" y="3792614"/>
            <a:ext cx="0" cy="90150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7" name="Straight Arrow Connector 26">
            <a:extLst>
              <a:ext uri="{FF2B5EF4-FFF2-40B4-BE49-F238E27FC236}">
                <a16:creationId xmlns:a16="http://schemas.microsoft.com/office/drawing/2014/main" id="{E57BD518-227D-4F5A-4817-EF26247DE6FE}"/>
              </a:ext>
            </a:extLst>
          </p:cNvPr>
          <p:cNvCxnSpPr>
            <a:cxnSpLocks/>
          </p:cNvCxnSpPr>
          <p:nvPr/>
        </p:nvCxnSpPr>
        <p:spPr>
          <a:xfrm>
            <a:off x="10916003" y="2718845"/>
            <a:ext cx="2661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Straight Arrow Connector 29">
            <a:extLst>
              <a:ext uri="{FF2B5EF4-FFF2-40B4-BE49-F238E27FC236}">
                <a16:creationId xmlns:a16="http://schemas.microsoft.com/office/drawing/2014/main" id="{9E506100-45F5-12BB-5F26-B0D9D56ACC9E}"/>
              </a:ext>
            </a:extLst>
          </p:cNvPr>
          <p:cNvCxnSpPr>
            <a:cxnSpLocks/>
          </p:cNvCxnSpPr>
          <p:nvPr/>
        </p:nvCxnSpPr>
        <p:spPr>
          <a:xfrm>
            <a:off x="982264" y="4771347"/>
            <a:ext cx="232826"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06893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1F9854-10C5-274C-98D4-392D851122F9}"/>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 “19H” Pouring Permit </a:t>
            </a:r>
          </a:p>
        </p:txBody>
      </p:sp>
      <p:sp>
        <p:nvSpPr>
          <p:cNvPr id="8" name="Content Placeholder 7">
            <a:extLst>
              <a:ext uri="{FF2B5EF4-FFF2-40B4-BE49-F238E27FC236}">
                <a16:creationId xmlns:a16="http://schemas.microsoft.com/office/drawing/2014/main" id="{4B444120-03CC-0780-0EA1-7E091146F3AD}"/>
              </a:ext>
            </a:extLst>
          </p:cNvPr>
          <p:cNvSpPr>
            <a:spLocks/>
          </p:cNvSpPr>
          <p:nvPr/>
        </p:nvSpPr>
        <p:spPr>
          <a:xfrm>
            <a:off x="2621548" y="2615980"/>
            <a:ext cx="3791538" cy="3093038"/>
          </a:xfrm>
          <a:prstGeom prst="rect">
            <a:avLst/>
          </a:prstGeom>
        </p:spPr>
        <p:txBody>
          <a:bodyPr/>
          <a:lstStyle/>
          <a:p>
            <a:pPr defTabSz="317845">
              <a:spcAft>
                <a:spcPts val="474"/>
              </a:spcAft>
            </a:pPr>
            <a:endParaRPr lang="en-US" sz="1251" kern="1200">
              <a:solidFill>
                <a:schemeClr val="tx1"/>
              </a:solidFill>
              <a:latin typeface="+mn-lt"/>
              <a:ea typeface="+mn-ea"/>
              <a:cs typeface="+mn-cs"/>
            </a:endParaRPr>
          </a:p>
          <a:p>
            <a:pPr defTabSz="317845">
              <a:spcAft>
                <a:spcPts val="474"/>
              </a:spcAft>
            </a:pPr>
            <a:endParaRPr lang="en-US" sz="1251" kern="1200">
              <a:solidFill>
                <a:schemeClr val="tx1"/>
              </a:solidFill>
              <a:latin typeface="+mn-lt"/>
              <a:ea typeface="+mn-ea"/>
              <a:cs typeface="+mn-cs"/>
            </a:endParaRPr>
          </a:p>
          <a:p>
            <a:pPr>
              <a:spcAft>
                <a:spcPts val="600"/>
              </a:spcAft>
            </a:pPr>
            <a:endParaRPr lang="en-US"/>
          </a:p>
        </p:txBody>
      </p:sp>
      <p:sp>
        <p:nvSpPr>
          <p:cNvPr id="9" name="Content Placeholder 8">
            <a:extLst>
              <a:ext uri="{FF2B5EF4-FFF2-40B4-BE49-F238E27FC236}">
                <a16:creationId xmlns:a16="http://schemas.microsoft.com/office/drawing/2014/main" id="{DB463939-23CB-C4B4-8FB9-57C62088224E}"/>
              </a:ext>
            </a:extLst>
          </p:cNvPr>
          <p:cNvSpPr>
            <a:spLocks/>
          </p:cNvSpPr>
          <p:nvPr/>
        </p:nvSpPr>
        <p:spPr>
          <a:xfrm>
            <a:off x="7197867" y="2615979"/>
            <a:ext cx="2898429" cy="3689405"/>
          </a:xfrm>
          <a:prstGeom prst="rect">
            <a:avLst/>
          </a:prstGeom>
        </p:spPr>
        <p:txBody>
          <a:bodyPr/>
          <a:lstStyle/>
          <a:p>
            <a:pPr marL="225743" indent="-225743" defTabSz="317845">
              <a:spcAft>
                <a:spcPts val="474"/>
              </a:spcAft>
              <a:buFont typeface="Arial" panose="020B0604020202020204" pitchFamily="34" charset="0"/>
              <a:buChar char="•"/>
            </a:pPr>
            <a:r>
              <a:rPr lang="en-US" sz="1264" kern="1200">
                <a:solidFill>
                  <a:schemeClr val="tx1"/>
                </a:solidFill>
                <a:latin typeface="+mn-lt"/>
                <a:ea typeface="+mn-ea"/>
                <a:cs typeface="+mn-cs"/>
              </a:rPr>
              <a:t>To obtain a 19H Pouring permit the applicant will need to apply for an alteration of premise after all the pouring licenses are approved for the combination of winery/brewery/distillery.</a:t>
            </a:r>
          </a:p>
          <a:p>
            <a:pPr marL="225743" indent="-225743" defTabSz="361188">
              <a:spcAft>
                <a:spcPts val="474"/>
              </a:spcAft>
              <a:buFont typeface="Arial" panose="020B0604020202020204" pitchFamily="34" charset="0"/>
              <a:buChar char="•"/>
            </a:pPr>
            <a:r>
              <a:rPr lang="en-US" sz="1264" kern="1200">
                <a:solidFill>
                  <a:schemeClr val="tx1"/>
                </a:solidFill>
                <a:latin typeface="+mn-lt"/>
                <a:ea typeface="+mn-ea"/>
                <a:cs typeface="+mn-cs"/>
              </a:rPr>
              <a:t>If you would like to have a Farmer Brewery, a Farmer Distillery, and a Farmer Winery at the same location, each business must be situated on separate and distinct parts of the property. </a:t>
            </a:r>
          </a:p>
          <a:p>
            <a:pPr marL="225743" indent="-225743" defTabSz="361188">
              <a:spcAft>
                <a:spcPts val="474"/>
              </a:spcAft>
              <a:buFont typeface="Arial" panose="020B0604020202020204" pitchFamily="34" charset="0"/>
              <a:buChar char="•"/>
            </a:pPr>
            <a:r>
              <a:rPr lang="en-US" sz="1264" kern="1200">
                <a:solidFill>
                  <a:schemeClr val="tx1"/>
                </a:solidFill>
                <a:latin typeface="+mn-lt"/>
                <a:ea typeface="+mn-ea"/>
                <a:cs typeface="+mn-cs"/>
              </a:rPr>
              <a:t>Each license must specify a different portion of the property designated exclusively for the brewery, distillery, or winery. The premises for each license cannot overlap.</a:t>
            </a:r>
          </a:p>
          <a:p>
            <a:pPr>
              <a:spcAft>
                <a:spcPts val="600"/>
              </a:spcAft>
            </a:pPr>
            <a:endParaRPr lang="en-US" dirty="0"/>
          </a:p>
        </p:txBody>
      </p:sp>
      <p:sp>
        <p:nvSpPr>
          <p:cNvPr id="3" name="Slide Number Placeholder 2">
            <a:extLst>
              <a:ext uri="{FF2B5EF4-FFF2-40B4-BE49-F238E27FC236}">
                <a16:creationId xmlns:a16="http://schemas.microsoft.com/office/drawing/2014/main" id="{4D8A4CCF-2392-B904-00E7-FF4BC3D5BAF2}"/>
              </a:ext>
            </a:extLst>
          </p:cNvPr>
          <p:cNvSpPr>
            <a:spLocks/>
          </p:cNvSpPr>
          <p:nvPr/>
        </p:nvSpPr>
        <p:spPr>
          <a:xfrm>
            <a:off x="8146362" y="5836531"/>
            <a:ext cx="1949934" cy="259540"/>
          </a:xfrm>
          <a:prstGeom prst="rect">
            <a:avLst/>
          </a:prstGeom>
        </p:spPr>
        <p:txBody>
          <a:bodyPr/>
          <a:lstStyle/>
          <a:p>
            <a:pPr defTabSz="317845">
              <a:spcAft>
                <a:spcPts val="474"/>
              </a:spcAft>
            </a:pPr>
            <a:fld id="{3A4F6043-7A67-491B-98BC-F933DED7226D}" type="slidenum">
              <a:rPr lang="en-US" sz="556" kern="1200">
                <a:solidFill>
                  <a:schemeClr val="tx1"/>
                </a:solidFill>
                <a:latin typeface="+mn-lt"/>
                <a:ea typeface="+mn-ea"/>
                <a:cs typeface="+mn-cs"/>
              </a:rPr>
              <a:pPr defTabSz="317845">
                <a:spcAft>
                  <a:spcPts val="474"/>
                </a:spcAft>
              </a:pPr>
              <a:t>8</a:t>
            </a:fld>
            <a:endParaRPr lang="en-US" sz="800"/>
          </a:p>
        </p:txBody>
      </p:sp>
      <p:pic>
        <p:nvPicPr>
          <p:cNvPr id="13" name="Picture 12">
            <a:extLst>
              <a:ext uri="{FF2B5EF4-FFF2-40B4-BE49-F238E27FC236}">
                <a16:creationId xmlns:a16="http://schemas.microsoft.com/office/drawing/2014/main" id="{F7812D7E-487B-F377-1024-A78CCBEE6A95}"/>
              </a:ext>
            </a:extLst>
          </p:cNvPr>
          <p:cNvPicPr>
            <a:picLocks noChangeAspect="1"/>
          </p:cNvPicPr>
          <p:nvPr/>
        </p:nvPicPr>
        <p:blipFill>
          <a:blip r:embed="rId2"/>
          <a:stretch>
            <a:fillRect/>
          </a:stretch>
        </p:blipFill>
        <p:spPr>
          <a:xfrm>
            <a:off x="1383564" y="2658616"/>
            <a:ext cx="4379173" cy="577919"/>
          </a:xfrm>
          <a:prstGeom prst="rect">
            <a:avLst/>
          </a:prstGeom>
        </p:spPr>
      </p:pic>
      <p:pic>
        <p:nvPicPr>
          <p:cNvPr id="15" name="Picture 14">
            <a:extLst>
              <a:ext uri="{FF2B5EF4-FFF2-40B4-BE49-F238E27FC236}">
                <a16:creationId xmlns:a16="http://schemas.microsoft.com/office/drawing/2014/main" id="{B92907F4-98D7-98BB-CDF8-F95107158095}"/>
              </a:ext>
            </a:extLst>
          </p:cNvPr>
          <p:cNvPicPr>
            <a:picLocks noChangeAspect="1"/>
          </p:cNvPicPr>
          <p:nvPr/>
        </p:nvPicPr>
        <p:blipFill>
          <a:blip r:embed="rId3"/>
          <a:stretch>
            <a:fillRect/>
          </a:stretch>
        </p:blipFill>
        <p:spPr>
          <a:xfrm>
            <a:off x="1383564" y="3429000"/>
            <a:ext cx="5686502" cy="1332151"/>
          </a:xfrm>
          <a:prstGeom prst="rect">
            <a:avLst/>
          </a:prstGeom>
        </p:spPr>
      </p:pic>
    </p:spTree>
    <p:extLst>
      <p:ext uri="{BB962C8B-B14F-4D97-AF65-F5344CB8AC3E}">
        <p14:creationId xmlns:p14="http://schemas.microsoft.com/office/powerpoint/2010/main" val="345927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A16C8-9C18-C5B6-CD64-81A7218F185D}"/>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Pub Brewery </a:t>
            </a:r>
          </a:p>
        </p:txBody>
      </p:sp>
      <p:sp>
        <p:nvSpPr>
          <p:cNvPr id="3" name="Slide Number Placeholder 2">
            <a:extLst>
              <a:ext uri="{FF2B5EF4-FFF2-40B4-BE49-F238E27FC236}">
                <a16:creationId xmlns:a16="http://schemas.microsoft.com/office/drawing/2014/main" id="{682FFB68-C594-ECD0-8D34-919D6C433968}"/>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defTabSz="914400">
              <a:spcAft>
                <a:spcPts val="600"/>
              </a:spcAft>
            </a:pPr>
            <a:fld id="{3A4F6043-7A67-491B-98BC-F933DED7226D}" type="slidenum">
              <a:rPr lang="en-US" sz="1100">
                <a:solidFill>
                  <a:schemeClr val="tx1">
                    <a:lumMod val="50000"/>
                    <a:lumOff val="50000"/>
                  </a:schemeClr>
                </a:solidFill>
              </a:rPr>
              <a:pPr defTabSz="914400">
                <a:spcAft>
                  <a:spcPts val="600"/>
                </a:spcAft>
              </a:pPr>
              <a:t>9</a:t>
            </a:fld>
            <a:endParaRPr lang="en-US" sz="1100">
              <a:solidFill>
                <a:schemeClr val="tx1">
                  <a:lumMod val="50000"/>
                  <a:lumOff val="50000"/>
                </a:schemeClr>
              </a:solidFill>
            </a:endParaRPr>
          </a:p>
        </p:txBody>
      </p:sp>
      <p:graphicFrame>
        <p:nvGraphicFramePr>
          <p:cNvPr id="6" name="Table Placeholder 3">
            <a:extLst>
              <a:ext uri="{FF2B5EF4-FFF2-40B4-BE49-F238E27FC236}">
                <a16:creationId xmlns:a16="http://schemas.microsoft.com/office/drawing/2014/main" id="{25A02A0C-1D79-80C8-C467-DECC9D65808E}"/>
              </a:ext>
            </a:extLst>
          </p:cNvPr>
          <p:cNvGraphicFramePr/>
          <p:nvPr>
            <p:extLst>
              <p:ext uri="{D42A27DB-BD31-4B8C-83A1-F6EECF244321}">
                <p14:modId xmlns:p14="http://schemas.microsoft.com/office/powerpoint/2010/main" val="429424371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4531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11587</TotalTime>
  <Words>1090</Words>
  <Application>Microsoft Office PowerPoint</Application>
  <PresentationFormat>Widescreen</PresentationFormat>
  <Paragraphs>106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Aptos Narrow</vt:lpstr>
      <vt:lpstr>Arial</vt:lpstr>
      <vt:lpstr>Calibri</vt:lpstr>
      <vt:lpstr>Office Theme</vt:lpstr>
      <vt:lpstr>Farmer Series Licenses/Pouring Permits, 19H Pouring license and Pub Brewery</vt:lpstr>
      <vt:lpstr>Agenda</vt:lpstr>
      <vt:lpstr>Best Practices </vt:lpstr>
      <vt:lpstr>Manufacturer, Farmer Winery, Brewery, Distillery</vt:lpstr>
      <vt:lpstr>Farmer Series Pouring Permit</vt:lpstr>
      <vt:lpstr>Application Process for Farmer Series Pouring Permit</vt:lpstr>
      <vt:lpstr>State License and Pouring Permit Review Process</vt:lpstr>
      <vt:lpstr> “19H” Pouring Permit </vt:lpstr>
      <vt:lpstr>Pub Brewery </vt:lpstr>
      <vt:lpstr>Farmer Series vs. Pub Brewery</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 Series Licenses and Manufacturer’s License</dc:title>
  <dc:creator>Patel, Vraj D. (TRE)</dc:creator>
  <cp:lastModifiedBy>Melville, Ryan (TRE)</cp:lastModifiedBy>
  <cp:revision>17</cp:revision>
  <dcterms:created xsi:type="dcterms:W3CDTF">2024-03-14T14:23:09Z</dcterms:created>
  <dcterms:modified xsi:type="dcterms:W3CDTF">2024-06-26T13:51:33Z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