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08" r:id="rId6"/>
  </p:sldMasterIdLst>
  <p:notesMasterIdLst>
    <p:notesMasterId r:id="rId14"/>
  </p:notesMasterIdLst>
  <p:handoutMasterIdLst>
    <p:handoutMasterId r:id="rId15"/>
  </p:handoutMasterIdLst>
  <p:sldIdLst>
    <p:sldId id="260" r:id="rId7"/>
    <p:sldId id="290" r:id="rId8"/>
    <p:sldId id="300" r:id="rId9"/>
    <p:sldId id="467" r:id="rId10"/>
    <p:sldId id="286" r:id="rId11"/>
    <p:sldId id="473" r:id="rId12"/>
    <p:sldId id="474" r:id="rId13"/>
  </p:sldIdLst>
  <p:sldSz cx="10058400" cy="7772400"/>
  <p:notesSz cx="68580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guide id="3"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82A"/>
    <a:srgbClr val="246228"/>
    <a:srgbClr val="257A83"/>
    <a:srgbClr val="2A6BA6"/>
    <a:srgbClr val="31501C"/>
    <a:srgbClr val="2F5597"/>
    <a:srgbClr val="206244"/>
    <a:srgbClr val="265886"/>
    <a:srgbClr val="D9EDCB"/>
    <a:srgbClr val="66A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1ECAC-F6A5-4DDD-B793-CF1DA1BBAB49}" v="2" dt="2024-02-12T22:12:19.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6357" autoAdjust="0"/>
  </p:normalViewPr>
  <p:slideViewPr>
    <p:cSldViewPr snapToGrid="0">
      <p:cViewPr varScale="1">
        <p:scale>
          <a:sx n="79" d="100"/>
          <a:sy n="79" d="100"/>
        </p:scale>
        <p:origin x="88" y="512"/>
      </p:cViewPr>
      <p:guideLst>
        <p:guide orient="horz" pos="2448"/>
        <p:guide pos="3168"/>
        <p:guide pos="2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Remian" userId="22044535-bb73-4367-9616-9588db3952c6" providerId="ADAL" clId="{9071ECAC-F6A5-4DDD-B793-CF1DA1BBAB49}"/>
    <pc:docChg chg="modSld">
      <pc:chgData name="Dana Remian" userId="22044535-bb73-4367-9616-9588db3952c6" providerId="ADAL" clId="{9071ECAC-F6A5-4DDD-B793-CF1DA1BBAB49}" dt="2024-02-12T22:13:44.438" v="42" actId="2711"/>
      <pc:docMkLst>
        <pc:docMk/>
      </pc:docMkLst>
      <pc:sldChg chg="modSp mod">
        <pc:chgData name="Dana Remian" userId="22044535-bb73-4367-9616-9588db3952c6" providerId="ADAL" clId="{9071ECAC-F6A5-4DDD-B793-CF1DA1BBAB49}" dt="2024-02-12T22:13:44.438" v="42" actId="2711"/>
        <pc:sldMkLst>
          <pc:docMk/>
          <pc:sldMk cId="51419797" sldId="467"/>
        </pc:sldMkLst>
        <pc:spChg chg="mod">
          <ac:chgData name="Dana Remian" userId="22044535-bb73-4367-9616-9588db3952c6" providerId="ADAL" clId="{9071ECAC-F6A5-4DDD-B793-CF1DA1BBAB49}" dt="2024-02-12T22:13:30.643" v="40" actId="1582"/>
          <ac:spMkLst>
            <pc:docMk/>
            <pc:sldMk cId="51419797" sldId="467"/>
            <ac:spMk id="6" creationId="{4647A9B3-05F5-1F78-1C04-88B75FD2E081}"/>
          </ac:spMkLst>
        </pc:spChg>
        <pc:spChg chg="mod">
          <ac:chgData name="Dana Remian" userId="22044535-bb73-4367-9616-9588db3952c6" providerId="ADAL" clId="{9071ECAC-F6A5-4DDD-B793-CF1DA1BBAB49}" dt="2024-02-12T22:13:30.643" v="40" actId="1582"/>
          <ac:spMkLst>
            <pc:docMk/>
            <pc:sldMk cId="51419797" sldId="467"/>
            <ac:spMk id="7" creationId="{BC1413F5-2968-4FF4-9241-18FC08E50D37}"/>
          </ac:spMkLst>
        </pc:spChg>
        <pc:spChg chg="mod">
          <ac:chgData name="Dana Remian" userId="22044535-bb73-4367-9616-9588db3952c6" providerId="ADAL" clId="{9071ECAC-F6A5-4DDD-B793-CF1DA1BBAB49}" dt="2024-02-12T22:13:44.438" v="42" actId="2711"/>
          <ac:spMkLst>
            <pc:docMk/>
            <pc:sldMk cId="51419797" sldId="467"/>
            <ac:spMk id="8" creationId="{0445D9AE-19BE-61FE-19AD-2CCBA9E52F39}"/>
          </ac:spMkLst>
        </pc:spChg>
        <pc:spChg chg="mod">
          <ac:chgData name="Dana Remian" userId="22044535-bb73-4367-9616-9588db3952c6" providerId="ADAL" clId="{9071ECAC-F6A5-4DDD-B793-CF1DA1BBAB49}" dt="2024-02-12T22:13:30.643" v="40" actId="1582"/>
          <ac:spMkLst>
            <pc:docMk/>
            <pc:sldMk cId="51419797" sldId="467"/>
            <ac:spMk id="9" creationId="{EF7016C5-CFAF-AA2E-0CEF-C4879EC2E2F7}"/>
          </ac:spMkLst>
        </pc:spChg>
        <pc:spChg chg="mod">
          <ac:chgData name="Dana Remian" userId="22044535-bb73-4367-9616-9588db3952c6" providerId="ADAL" clId="{9071ECAC-F6A5-4DDD-B793-CF1DA1BBAB49}" dt="2024-02-12T22:13:30.643" v="40" actId="1582"/>
          <ac:spMkLst>
            <pc:docMk/>
            <pc:sldMk cId="51419797" sldId="467"/>
            <ac:spMk id="10" creationId="{88A78660-8422-6588-9C93-E2CF70B551B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03F17-D0F4-4D6F-A688-ACF6E91EEDF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82E8164-ACB7-445D-AAD3-6A8312909D28}">
      <dgm:prSet/>
      <dgm:spPr>
        <a:xfrm>
          <a:off x="108358" y="4273"/>
          <a:ext cx="2508704" cy="1505222"/>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LPN vacancies impact ability to provide required nursing care in both homes and for individuals. </a:t>
          </a:r>
        </a:p>
      </dgm:t>
    </dgm:pt>
    <dgm:pt modelId="{7BF0E436-D14D-4EEB-BF04-A97B2183B6D3}" type="parTrans" cxnId="{FDF56DE4-0B73-496F-96A4-7AD42BAEC2AF}">
      <dgm:prSet/>
      <dgm:spPr/>
      <dgm:t>
        <a:bodyPr/>
        <a:lstStyle/>
        <a:p>
          <a:endParaRPr lang="en-US">
            <a:latin typeface="Arial" panose="020B0604020202020204" pitchFamily="34" charset="0"/>
            <a:cs typeface="Arial" panose="020B0604020202020204" pitchFamily="34" charset="0"/>
          </a:endParaRPr>
        </a:p>
      </dgm:t>
    </dgm:pt>
    <dgm:pt modelId="{9939FD30-9E18-4DDA-A1FA-ABBD58B020E3}" type="sibTrans" cxnId="{FDF56DE4-0B73-496F-96A4-7AD42BAEC2AF}">
      <dgm:prSet/>
      <dgm:spPr>
        <a:xfrm>
          <a:off x="2615263" y="711165"/>
          <a:ext cx="546401" cy="91440"/>
        </a:xfrm>
        <a:custGeom>
          <a:avLst/>
          <a:gdLst/>
          <a:ahLst/>
          <a:cxnLst/>
          <a:rect l="0" t="0" r="0" b="0"/>
          <a:pathLst>
            <a:path>
              <a:moveTo>
                <a:pt x="0" y="45720"/>
              </a:moveTo>
              <a:lnTo>
                <a:pt x="546401" y="45720"/>
              </a:lnTo>
            </a:path>
          </a:pathLst>
        </a:custGeom>
        <a:noFill/>
        <a:ln w="19050" cap="flat" cmpd="sng" algn="ctr">
          <a:solidFill>
            <a:srgbClr val="4472C4">
              <a:hueOff val="0"/>
              <a:satOff val="0"/>
              <a:lumOff val="0"/>
              <a:alphaOff val="0"/>
            </a:srgbClr>
          </a:solidFill>
          <a:prstDash val="solid"/>
          <a:miter lim="800000"/>
          <a:tailEnd type="arrow"/>
        </a:ln>
        <a:effectLst/>
      </dgm:spPr>
      <dgm:t>
        <a:bodyPr/>
        <a:lstStyle/>
        <a:p>
          <a:pPr>
            <a:buNone/>
          </a:pPr>
          <a:endPar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B62010E-86B4-48C6-9B97-427CE6514F80}">
      <dgm:prSet/>
      <dgm:spPr>
        <a:xfrm>
          <a:off x="3194064" y="4273"/>
          <a:ext cx="2508704" cy="1505222"/>
        </a:xfrm>
        <a:solidFill>
          <a:srgbClr val="2F55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rial" panose="020B0604020202020204" pitchFamily="34" charset="0"/>
              <a:ea typeface="+mn-ea"/>
              <a:cs typeface="Arial" panose="020B0604020202020204" pitchFamily="34" charset="0"/>
            </a:rPr>
            <a:t>Homes are closed</a:t>
          </a:r>
          <a:r>
            <a:rPr lang="en-US" dirty="0">
              <a:solidFill>
                <a:sysClr val="window" lastClr="FFFFFF"/>
              </a:solidFill>
              <a:latin typeface="Arial" panose="020B0604020202020204" pitchFamily="34" charset="0"/>
              <a:ea typeface="+mn-ea"/>
              <a:cs typeface="Arial" panose="020B0604020202020204" pitchFamily="34" charset="0"/>
            </a:rPr>
            <a:t>, individuals moved to existing vacancies that can provide required nursing care.</a:t>
          </a:r>
        </a:p>
      </dgm:t>
    </dgm:pt>
    <dgm:pt modelId="{EAD99E80-DA0B-4F48-B495-C6BE613F2FA7}" type="parTrans" cxnId="{57610F2B-B4B1-4597-BF31-B1A2D9CBEA32}">
      <dgm:prSet/>
      <dgm:spPr/>
      <dgm:t>
        <a:bodyPr/>
        <a:lstStyle/>
        <a:p>
          <a:endParaRPr lang="en-US">
            <a:latin typeface="Arial" panose="020B0604020202020204" pitchFamily="34" charset="0"/>
            <a:cs typeface="Arial" panose="020B0604020202020204" pitchFamily="34" charset="0"/>
          </a:endParaRPr>
        </a:p>
      </dgm:t>
    </dgm:pt>
    <dgm:pt modelId="{DAED7FE7-2C90-4BD7-814D-A894D1540CFE}" type="sibTrans" cxnId="{57610F2B-B4B1-4597-BF31-B1A2D9CBEA32}">
      <dgm:prSet/>
      <dgm:spPr>
        <a:xfrm>
          <a:off x="2615263" y="2793389"/>
          <a:ext cx="546401" cy="91440"/>
        </a:xfrm>
        <a:custGeom>
          <a:avLst/>
          <a:gdLst/>
          <a:ahLst/>
          <a:cxnLst/>
          <a:rect l="0" t="0" r="0" b="0"/>
          <a:pathLst>
            <a:path>
              <a:moveTo>
                <a:pt x="0" y="45720"/>
              </a:moveTo>
              <a:lnTo>
                <a:pt x="546401" y="45720"/>
              </a:lnTo>
            </a:path>
          </a:pathLst>
        </a:custGeom>
        <a:noFill/>
        <a:ln w="19050" cap="flat" cmpd="sng" algn="ctr">
          <a:solidFill>
            <a:srgbClr val="4472C4">
              <a:hueOff val="0"/>
              <a:satOff val="0"/>
              <a:lumOff val="0"/>
              <a:alphaOff val="0"/>
            </a:srgbClr>
          </a:solidFill>
          <a:prstDash val="solid"/>
          <a:miter lim="800000"/>
          <a:tailEnd type="arrow"/>
        </a:ln>
        <a:effectLst/>
      </dgm:spPr>
      <dgm:t>
        <a:bodyPr/>
        <a:lstStyle/>
        <a:p>
          <a:pPr>
            <a:buNone/>
          </a:pPr>
          <a:endPar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F53A2A8-1657-4862-9537-738E5C1FEA57}">
      <dgm:prSet/>
      <dgm:spPr>
        <a:xfrm>
          <a:off x="3194064" y="2086498"/>
          <a:ext cx="2508704" cy="1505222"/>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LPNs and DSWs are relocated when homes are closed and consolidated.</a:t>
          </a:r>
        </a:p>
      </dgm:t>
    </dgm:pt>
    <dgm:pt modelId="{B83B29FF-AFC2-45A5-AFEA-453CA9DB782C}" type="parTrans" cxnId="{0EBC0565-D4A7-4755-9206-641B12C414D3}">
      <dgm:prSet/>
      <dgm:spPr/>
      <dgm:t>
        <a:bodyPr/>
        <a:lstStyle/>
        <a:p>
          <a:endParaRPr lang="en-US">
            <a:latin typeface="Arial" panose="020B0604020202020204" pitchFamily="34" charset="0"/>
            <a:cs typeface="Arial" panose="020B0604020202020204" pitchFamily="34" charset="0"/>
          </a:endParaRPr>
        </a:p>
      </dgm:t>
    </dgm:pt>
    <dgm:pt modelId="{3F6D2386-A15C-4305-9BC5-CA89E1DA6F2B}" type="sibTrans" cxnId="{0EBC0565-D4A7-4755-9206-641B12C414D3}">
      <dgm:prSet/>
      <dgm:spPr>
        <a:xfrm>
          <a:off x="1362710" y="3589920"/>
          <a:ext cx="3085706" cy="546401"/>
        </a:xfrm>
        <a:custGeom>
          <a:avLst/>
          <a:gdLst/>
          <a:ahLst/>
          <a:cxnLst/>
          <a:rect l="0" t="0" r="0" b="0"/>
          <a:pathLst>
            <a:path>
              <a:moveTo>
                <a:pt x="3085706" y="0"/>
              </a:moveTo>
              <a:lnTo>
                <a:pt x="3085706" y="290300"/>
              </a:lnTo>
              <a:lnTo>
                <a:pt x="0" y="290300"/>
              </a:lnTo>
              <a:lnTo>
                <a:pt x="0" y="546401"/>
              </a:lnTo>
            </a:path>
          </a:pathLst>
        </a:custGeom>
        <a:noFill/>
        <a:ln w="19050" cap="flat" cmpd="sng" algn="ctr">
          <a:solidFill>
            <a:srgbClr val="4472C4">
              <a:hueOff val="0"/>
              <a:satOff val="0"/>
              <a:lumOff val="0"/>
              <a:alphaOff val="0"/>
            </a:srgbClr>
          </a:solidFill>
          <a:prstDash val="solid"/>
          <a:miter lim="800000"/>
          <a:tailEnd type="arrow"/>
        </a:ln>
        <a:effectLst/>
      </dgm:spPr>
      <dgm:t>
        <a:bodyPr/>
        <a:lstStyle/>
        <a:p>
          <a:pPr>
            <a:buNone/>
          </a:pPr>
          <a:endPar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131F38D-38F8-4064-B349-4FFD6B1FB285}">
      <dgm:prSet/>
      <dgm:spPr>
        <a:xfrm>
          <a:off x="108358" y="4168722"/>
          <a:ext cx="2508704" cy="1505222"/>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The lives of individuals, families, and staff are disrupted.</a:t>
          </a:r>
        </a:p>
      </dgm:t>
    </dgm:pt>
    <dgm:pt modelId="{9408C684-F57F-4767-95A8-861CA1F10B59}" type="parTrans" cxnId="{EF1E80BA-80D7-4D38-9213-F2729F6BB32A}">
      <dgm:prSet/>
      <dgm:spPr/>
      <dgm:t>
        <a:bodyPr/>
        <a:lstStyle/>
        <a:p>
          <a:endParaRPr lang="en-US">
            <a:latin typeface="Arial" panose="020B0604020202020204" pitchFamily="34" charset="0"/>
            <a:cs typeface="Arial" panose="020B0604020202020204" pitchFamily="34" charset="0"/>
          </a:endParaRPr>
        </a:p>
      </dgm:t>
    </dgm:pt>
    <dgm:pt modelId="{FB3DB772-51B3-42C5-A7D2-AD84CB5C649F}" type="sibTrans" cxnId="{EF1E80BA-80D7-4D38-9213-F2729F6BB32A}">
      <dgm:prSet/>
      <dgm:spPr>
        <a:xfrm>
          <a:off x="2615263" y="4875613"/>
          <a:ext cx="546401" cy="91440"/>
        </a:xfrm>
        <a:custGeom>
          <a:avLst/>
          <a:gdLst/>
          <a:ahLst/>
          <a:cxnLst/>
          <a:rect l="0" t="0" r="0" b="0"/>
          <a:pathLst>
            <a:path>
              <a:moveTo>
                <a:pt x="0" y="45720"/>
              </a:moveTo>
              <a:lnTo>
                <a:pt x="546401" y="45720"/>
              </a:lnTo>
            </a:path>
          </a:pathLst>
        </a:custGeom>
        <a:noFill/>
        <a:ln w="19050" cap="flat" cmpd="sng" algn="ctr">
          <a:solidFill>
            <a:srgbClr val="4472C4">
              <a:hueOff val="0"/>
              <a:satOff val="0"/>
              <a:lumOff val="0"/>
              <a:alphaOff val="0"/>
            </a:srgbClr>
          </a:solidFill>
          <a:prstDash val="solid"/>
          <a:miter lim="800000"/>
          <a:tailEnd type="arrow"/>
        </a:ln>
        <a:effectLst/>
      </dgm:spPr>
      <dgm:t>
        <a:bodyPr/>
        <a:lstStyle/>
        <a:p>
          <a:pPr>
            <a:buNone/>
          </a:pPr>
          <a:endPar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3C74BB78-AEBC-4D25-977B-FB6C80E6122A}">
      <dgm:prSet/>
      <dgm:spPr>
        <a:xfrm>
          <a:off x="3194064" y="4168722"/>
          <a:ext cx="2508704" cy="1505222"/>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Closures result in a </a:t>
          </a:r>
          <a:r>
            <a:rPr lang="en-US" b="1" dirty="0">
              <a:solidFill>
                <a:sysClr val="window" lastClr="FFFFFF"/>
              </a:solidFill>
              <a:latin typeface="Arial" panose="020B0604020202020204" pitchFamily="34" charset="0"/>
              <a:ea typeface="+mn-ea"/>
              <a:cs typeface="Arial" panose="020B0604020202020204" pitchFamily="34" charset="0"/>
            </a:rPr>
            <a:t>reduction of available beds </a:t>
          </a:r>
          <a:r>
            <a:rPr lang="en-US" dirty="0">
              <a:solidFill>
                <a:sysClr val="window" lastClr="FFFFFF"/>
              </a:solidFill>
              <a:latin typeface="Arial" panose="020B0604020202020204" pitchFamily="34" charset="0"/>
              <a:ea typeface="+mn-ea"/>
              <a:cs typeface="Arial" panose="020B0604020202020204" pitchFamily="34" charset="0"/>
            </a:rPr>
            <a:t>needed for community admissions.</a:t>
          </a:r>
        </a:p>
      </dgm:t>
    </dgm:pt>
    <dgm:pt modelId="{6D8E7573-1F7F-4157-89A4-2499DAD34D0F}" type="parTrans" cxnId="{A09A9CD3-A99D-4E16-8A13-085842DFFFC3}">
      <dgm:prSet/>
      <dgm:spPr/>
      <dgm:t>
        <a:bodyPr/>
        <a:lstStyle/>
        <a:p>
          <a:endParaRPr lang="en-US">
            <a:latin typeface="Arial" panose="020B0604020202020204" pitchFamily="34" charset="0"/>
            <a:cs typeface="Arial" panose="020B0604020202020204" pitchFamily="34" charset="0"/>
          </a:endParaRPr>
        </a:p>
      </dgm:t>
    </dgm:pt>
    <dgm:pt modelId="{0B3E9E08-A0E5-431B-88CA-F9418BE77886}" type="sibTrans" cxnId="{A09A9CD3-A99D-4E16-8A13-085842DFFFC3}">
      <dgm:prSet/>
      <dgm:spPr/>
      <dgm:t>
        <a:bodyPr/>
        <a:lstStyle/>
        <a:p>
          <a:endParaRPr lang="en-US">
            <a:latin typeface="Arial" panose="020B0604020202020204" pitchFamily="34" charset="0"/>
            <a:cs typeface="Arial" panose="020B0604020202020204" pitchFamily="34" charset="0"/>
          </a:endParaRPr>
        </a:p>
      </dgm:t>
    </dgm:pt>
    <dgm:pt modelId="{4A7BF1AD-F4E5-40C6-B996-FD9D177CAEEE}">
      <dgm:prSet/>
      <dgm:spPr>
        <a:xfrm>
          <a:off x="3194064" y="4273"/>
          <a:ext cx="2508704" cy="1505222"/>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Individuals who require 24/7 nursing (such as for insulin) </a:t>
          </a:r>
          <a:r>
            <a:rPr lang="en-US" b="1" dirty="0">
              <a:solidFill>
                <a:sysClr val="window" lastClr="FFFFFF"/>
              </a:solidFill>
              <a:latin typeface="Arial" panose="020B0604020202020204" pitchFamily="34" charset="0"/>
              <a:ea typeface="+mn-ea"/>
              <a:cs typeface="Arial" panose="020B0604020202020204" pitchFamily="34" charset="0"/>
            </a:rPr>
            <a:t>must go to overcrowded ERs for care.</a:t>
          </a:r>
        </a:p>
      </dgm:t>
    </dgm:pt>
    <dgm:pt modelId="{BF9724F0-8C06-4BAA-BACE-D83D97D9707E}" type="sibTrans" cxnId="{A7EC1FB0-9DCE-495B-989C-B53F8F40915F}">
      <dgm:prSet/>
      <dgm:spPr>
        <a:xfrm>
          <a:off x="1362710" y="1507696"/>
          <a:ext cx="3085706" cy="546401"/>
        </a:xfrm>
        <a:custGeom>
          <a:avLst/>
          <a:gdLst/>
          <a:ahLst/>
          <a:cxnLst/>
          <a:rect l="0" t="0" r="0" b="0"/>
          <a:pathLst>
            <a:path>
              <a:moveTo>
                <a:pt x="3085706" y="0"/>
              </a:moveTo>
              <a:lnTo>
                <a:pt x="3085706" y="290300"/>
              </a:lnTo>
              <a:lnTo>
                <a:pt x="0" y="290300"/>
              </a:lnTo>
              <a:lnTo>
                <a:pt x="0" y="546401"/>
              </a:lnTo>
            </a:path>
          </a:pathLst>
        </a:custGeom>
        <a:noFill/>
        <a:ln w="19050" cap="flat" cmpd="sng" algn="ctr">
          <a:solidFill>
            <a:srgbClr val="4472C4">
              <a:hueOff val="0"/>
              <a:satOff val="0"/>
              <a:lumOff val="0"/>
              <a:alphaOff val="0"/>
            </a:srgbClr>
          </a:solidFill>
          <a:prstDash val="solid"/>
          <a:miter lim="800000"/>
          <a:tailEnd type="arrow"/>
        </a:ln>
        <a:effectLst/>
      </dgm:spPr>
      <dgm:t>
        <a:bodyPr/>
        <a:lstStyle/>
        <a:p>
          <a:pPr>
            <a:buNone/>
          </a:pPr>
          <a:endParaRPr lang="en-U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2241D8A-8B54-4189-A5FC-2E7EF8F66DA2}" type="parTrans" cxnId="{A7EC1FB0-9DCE-495B-989C-B53F8F40915F}">
      <dgm:prSet/>
      <dgm:spPr/>
      <dgm:t>
        <a:bodyPr/>
        <a:lstStyle/>
        <a:p>
          <a:endParaRPr lang="en-US">
            <a:latin typeface="Arial" panose="020B0604020202020204" pitchFamily="34" charset="0"/>
            <a:cs typeface="Arial" panose="020B0604020202020204" pitchFamily="34" charset="0"/>
          </a:endParaRPr>
        </a:p>
      </dgm:t>
    </dgm:pt>
    <dgm:pt modelId="{FE6C0ED5-7843-4895-B058-821050DF2C1F}" type="pres">
      <dgm:prSet presAssocID="{5C403F17-D0F4-4D6F-A688-ACF6E91EEDF4}" presName="Name0" presStyleCnt="0">
        <dgm:presLayoutVars>
          <dgm:dir/>
          <dgm:resizeHandles val="exact"/>
        </dgm:presLayoutVars>
      </dgm:prSet>
      <dgm:spPr/>
    </dgm:pt>
    <dgm:pt modelId="{04AE48CA-F782-4E7C-873C-AB84572DDC7E}" type="pres">
      <dgm:prSet presAssocID="{182E8164-ACB7-445D-AAD3-6A8312909D28}" presName="node" presStyleLbl="node1" presStyleIdx="0" presStyleCnt="6">
        <dgm:presLayoutVars>
          <dgm:bulletEnabled val="1"/>
        </dgm:presLayoutVars>
      </dgm:prSet>
      <dgm:spPr/>
    </dgm:pt>
    <dgm:pt modelId="{C8C43C1B-E817-42E1-9D87-32E3AA9E47D9}" type="pres">
      <dgm:prSet presAssocID="{9939FD30-9E18-4DDA-A1FA-ABBD58B020E3}" presName="sibTrans" presStyleLbl="sibTrans1D1" presStyleIdx="0" presStyleCnt="5"/>
      <dgm:spPr/>
    </dgm:pt>
    <dgm:pt modelId="{C27BB0DA-C16F-4D9C-95F3-90C257C80B02}" type="pres">
      <dgm:prSet presAssocID="{9939FD30-9E18-4DDA-A1FA-ABBD58B020E3}" presName="connectorText" presStyleLbl="sibTrans1D1" presStyleIdx="0" presStyleCnt="5"/>
      <dgm:spPr/>
    </dgm:pt>
    <dgm:pt modelId="{25A98432-ED28-4F54-B240-D4BED41395C0}" type="pres">
      <dgm:prSet presAssocID="{4A7BF1AD-F4E5-40C6-B996-FD9D177CAEEE}" presName="node" presStyleLbl="node1" presStyleIdx="1" presStyleCnt="6">
        <dgm:presLayoutVars>
          <dgm:bulletEnabled val="1"/>
        </dgm:presLayoutVars>
      </dgm:prSet>
      <dgm:spPr/>
    </dgm:pt>
    <dgm:pt modelId="{F9F0EF4F-A5F5-4A92-83EC-D4636D220E8D}" type="pres">
      <dgm:prSet presAssocID="{BF9724F0-8C06-4BAA-BACE-D83D97D9707E}" presName="sibTrans" presStyleLbl="sibTrans1D1" presStyleIdx="1" presStyleCnt="5"/>
      <dgm:spPr/>
    </dgm:pt>
    <dgm:pt modelId="{BFAB7B07-D362-4A80-99E3-19749A28199C}" type="pres">
      <dgm:prSet presAssocID="{BF9724F0-8C06-4BAA-BACE-D83D97D9707E}" presName="connectorText" presStyleLbl="sibTrans1D1" presStyleIdx="1" presStyleCnt="5"/>
      <dgm:spPr/>
    </dgm:pt>
    <dgm:pt modelId="{85A94CA0-19E4-4A12-97DD-357BC948B367}" type="pres">
      <dgm:prSet presAssocID="{1B62010E-86B4-48C6-9B97-427CE6514F80}" presName="node" presStyleLbl="node1" presStyleIdx="2" presStyleCnt="6">
        <dgm:presLayoutVars>
          <dgm:bulletEnabled val="1"/>
        </dgm:presLayoutVars>
      </dgm:prSet>
      <dgm:spPr>
        <a:prstGeom prst="rect">
          <a:avLst/>
        </a:prstGeom>
      </dgm:spPr>
    </dgm:pt>
    <dgm:pt modelId="{51B4B447-3E95-422C-8AFF-F848AB16D6CA}" type="pres">
      <dgm:prSet presAssocID="{DAED7FE7-2C90-4BD7-814D-A894D1540CFE}" presName="sibTrans" presStyleLbl="sibTrans1D1" presStyleIdx="2" presStyleCnt="5"/>
      <dgm:spPr/>
    </dgm:pt>
    <dgm:pt modelId="{C9DC0E70-A1C5-45F4-9568-692E2B9747C9}" type="pres">
      <dgm:prSet presAssocID="{DAED7FE7-2C90-4BD7-814D-A894D1540CFE}" presName="connectorText" presStyleLbl="sibTrans1D1" presStyleIdx="2" presStyleCnt="5"/>
      <dgm:spPr/>
    </dgm:pt>
    <dgm:pt modelId="{3053DE3E-C7D2-4A33-806B-15A23A240BD2}" type="pres">
      <dgm:prSet presAssocID="{0F53A2A8-1657-4862-9537-738E5C1FEA57}" presName="node" presStyleLbl="node1" presStyleIdx="3" presStyleCnt="6">
        <dgm:presLayoutVars>
          <dgm:bulletEnabled val="1"/>
        </dgm:presLayoutVars>
      </dgm:prSet>
      <dgm:spPr/>
    </dgm:pt>
    <dgm:pt modelId="{8B3C7518-7063-4A4F-AADB-7C6DEE4850EE}" type="pres">
      <dgm:prSet presAssocID="{3F6D2386-A15C-4305-9BC5-CA89E1DA6F2B}" presName="sibTrans" presStyleLbl="sibTrans1D1" presStyleIdx="3" presStyleCnt="5"/>
      <dgm:spPr/>
    </dgm:pt>
    <dgm:pt modelId="{813019D3-87D5-48DF-BEFF-62CFE570BE9A}" type="pres">
      <dgm:prSet presAssocID="{3F6D2386-A15C-4305-9BC5-CA89E1DA6F2B}" presName="connectorText" presStyleLbl="sibTrans1D1" presStyleIdx="3" presStyleCnt="5"/>
      <dgm:spPr/>
    </dgm:pt>
    <dgm:pt modelId="{BC7085DD-68DE-4025-839D-792994D77683}" type="pres">
      <dgm:prSet presAssocID="{D131F38D-38F8-4064-B349-4FFD6B1FB285}" presName="node" presStyleLbl="node1" presStyleIdx="4" presStyleCnt="6">
        <dgm:presLayoutVars>
          <dgm:bulletEnabled val="1"/>
        </dgm:presLayoutVars>
      </dgm:prSet>
      <dgm:spPr/>
    </dgm:pt>
    <dgm:pt modelId="{52DFBF30-F261-4AAC-9A98-2D082B71D904}" type="pres">
      <dgm:prSet presAssocID="{FB3DB772-51B3-42C5-A7D2-AD84CB5C649F}" presName="sibTrans" presStyleLbl="sibTrans1D1" presStyleIdx="4" presStyleCnt="5"/>
      <dgm:spPr/>
    </dgm:pt>
    <dgm:pt modelId="{C3C872CF-350A-468F-A4EB-3774F3E69A27}" type="pres">
      <dgm:prSet presAssocID="{FB3DB772-51B3-42C5-A7D2-AD84CB5C649F}" presName="connectorText" presStyleLbl="sibTrans1D1" presStyleIdx="4" presStyleCnt="5"/>
      <dgm:spPr/>
    </dgm:pt>
    <dgm:pt modelId="{0D86C0EC-F31F-4321-85F0-33D6A36DAA10}" type="pres">
      <dgm:prSet presAssocID="{3C74BB78-AEBC-4D25-977B-FB6C80E6122A}" presName="node" presStyleLbl="node1" presStyleIdx="5" presStyleCnt="6">
        <dgm:presLayoutVars>
          <dgm:bulletEnabled val="1"/>
        </dgm:presLayoutVars>
      </dgm:prSet>
      <dgm:spPr/>
    </dgm:pt>
  </dgm:ptLst>
  <dgm:cxnLst>
    <dgm:cxn modelId="{66B8330E-ABB2-4950-86AC-2F3F438A155A}" type="presOf" srcId="{3F6D2386-A15C-4305-9BC5-CA89E1DA6F2B}" destId="{8B3C7518-7063-4A4F-AADB-7C6DEE4850EE}" srcOrd="0" destOrd="0" presId="urn:microsoft.com/office/officeart/2016/7/layout/RepeatingBendingProcessNew"/>
    <dgm:cxn modelId="{F48E5122-CFFC-4122-911C-21F35B9B8A21}" type="presOf" srcId="{4A7BF1AD-F4E5-40C6-B996-FD9D177CAEEE}" destId="{25A98432-ED28-4F54-B240-D4BED41395C0}" srcOrd="0" destOrd="0" presId="urn:microsoft.com/office/officeart/2016/7/layout/RepeatingBendingProcessNew"/>
    <dgm:cxn modelId="{B9370E2A-19E8-4448-B5D9-0952966CFC0F}" type="presOf" srcId="{3C74BB78-AEBC-4D25-977B-FB6C80E6122A}" destId="{0D86C0EC-F31F-4321-85F0-33D6A36DAA10}" srcOrd="0" destOrd="0" presId="urn:microsoft.com/office/officeart/2016/7/layout/RepeatingBendingProcessNew"/>
    <dgm:cxn modelId="{57610F2B-B4B1-4597-BF31-B1A2D9CBEA32}" srcId="{5C403F17-D0F4-4D6F-A688-ACF6E91EEDF4}" destId="{1B62010E-86B4-48C6-9B97-427CE6514F80}" srcOrd="2" destOrd="0" parTransId="{EAD99E80-DA0B-4F48-B495-C6BE613F2FA7}" sibTransId="{DAED7FE7-2C90-4BD7-814D-A894D1540CFE}"/>
    <dgm:cxn modelId="{B3E5C335-BFAD-45D5-8B09-91B8830F34BD}" type="presOf" srcId="{5C403F17-D0F4-4D6F-A688-ACF6E91EEDF4}" destId="{FE6C0ED5-7843-4895-B058-821050DF2C1F}" srcOrd="0" destOrd="0" presId="urn:microsoft.com/office/officeart/2016/7/layout/RepeatingBendingProcessNew"/>
    <dgm:cxn modelId="{77163036-41D1-4854-A091-B688B882B3CC}" type="presOf" srcId="{DAED7FE7-2C90-4BD7-814D-A894D1540CFE}" destId="{51B4B447-3E95-422C-8AFF-F848AB16D6CA}" srcOrd="0" destOrd="0" presId="urn:microsoft.com/office/officeart/2016/7/layout/RepeatingBendingProcessNew"/>
    <dgm:cxn modelId="{F5A12241-815B-42F1-85B6-3631CA90ADFD}" type="presOf" srcId="{DAED7FE7-2C90-4BD7-814D-A894D1540CFE}" destId="{C9DC0E70-A1C5-45F4-9568-692E2B9747C9}" srcOrd="1" destOrd="0" presId="urn:microsoft.com/office/officeart/2016/7/layout/RepeatingBendingProcessNew"/>
    <dgm:cxn modelId="{0EBC0565-D4A7-4755-9206-641B12C414D3}" srcId="{5C403F17-D0F4-4D6F-A688-ACF6E91EEDF4}" destId="{0F53A2A8-1657-4862-9537-738E5C1FEA57}" srcOrd="3" destOrd="0" parTransId="{B83B29FF-AFC2-45A5-AFEA-453CA9DB782C}" sibTransId="{3F6D2386-A15C-4305-9BC5-CA89E1DA6F2B}"/>
    <dgm:cxn modelId="{C1FA4D46-847E-4E31-94BF-26132B9ED3F4}" type="presOf" srcId="{3F6D2386-A15C-4305-9BC5-CA89E1DA6F2B}" destId="{813019D3-87D5-48DF-BEFF-62CFE570BE9A}" srcOrd="1" destOrd="0" presId="urn:microsoft.com/office/officeart/2016/7/layout/RepeatingBendingProcessNew"/>
    <dgm:cxn modelId="{9AF58851-96D5-44DD-9588-4897DA003239}" type="presOf" srcId="{BF9724F0-8C06-4BAA-BACE-D83D97D9707E}" destId="{F9F0EF4F-A5F5-4A92-83EC-D4636D220E8D}" srcOrd="0" destOrd="0" presId="urn:microsoft.com/office/officeart/2016/7/layout/RepeatingBendingProcessNew"/>
    <dgm:cxn modelId="{4D2ECB87-C830-4E98-965C-E6E91DC22C75}" type="presOf" srcId="{D131F38D-38F8-4064-B349-4FFD6B1FB285}" destId="{BC7085DD-68DE-4025-839D-792994D77683}" srcOrd="0" destOrd="0" presId="urn:microsoft.com/office/officeart/2016/7/layout/RepeatingBendingProcessNew"/>
    <dgm:cxn modelId="{5747E488-BAF6-4CDA-92D9-3A68CAF6F1DE}" type="presOf" srcId="{BF9724F0-8C06-4BAA-BACE-D83D97D9707E}" destId="{BFAB7B07-D362-4A80-99E3-19749A28199C}" srcOrd="1" destOrd="0" presId="urn:microsoft.com/office/officeart/2016/7/layout/RepeatingBendingProcessNew"/>
    <dgm:cxn modelId="{FA26E294-A578-4A83-808D-E35CF03925FF}" type="presOf" srcId="{9939FD30-9E18-4DDA-A1FA-ABBD58B020E3}" destId="{C27BB0DA-C16F-4D9C-95F3-90C257C80B02}" srcOrd="1" destOrd="0" presId="urn:microsoft.com/office/officeart/2016/7/layout/RepeatingBendingProcessNew"/>
    <dgm:cxn modelId="{6F26D596-2C2D-4575-83F1-D16C566FAADC}" type="presOf" srcId="{FB3DB772-51B3-42C5-A7D2-AD84CB5C649F}" destId="{C3C872CF-350A-468F-A4EB-3774F3E69A27}" srcOrd="1" destOrd="0" presId="urn:microsoft.com/office/officeart/2016/7/layout/RepeatingBendingProcessNew"/>
    <dgm:cxn modelId="{B5F88FA3-2667-4FBD-9EA0-44E85800BBB1}" type="presOf" srcId="{1B62010E-86B4-48C6-9B97-427CE6514F80}" destId="{85A94CA0-19E4-4A12-97DD-357BC948B367}" srcOrd="0" destOrd="0" presId="urn:microsoft.com/office/officeart/2016/7/layout/RepeatingBendingProcessNew"/>
    <dgm:cxn modelId="{A7EC1FB0-9DCE-495B-989C-B53F8F40915F}" srcId="{5C403F17-D0F4-4D6F-A688-ACF6E91EEDF4}" destId="{4A7BF1AD-F4E5-40C6-B996-FD9D177CAEEE}" srcOrd="1" destOrd="0" parTransId="{F2241D8A-8B54-4189-A5FC-2E7EF8F66DA2}" sibTransId="{BF9724F0-8C06-4BAA-BACE-D83D97D9707E}"/>
    <dgm:cxn modelId="{57AA1DB1-EFFA-474B-A3D4-642148D3CC9A}" type="presOf" srcId="{0F53A2A8-1657-4862-9537-738E5C1FEA57}" destId="{3053DE3E-C7D2-4A33-806B-15A23A240BD2}" srcOrd="0" destOrd="0" presId="urn:microsoft.com/office/officeart/2016/7/layout/RepeatingBendingProcessNew"/>
    <dgm:cxn modelId="{EF1E80BA-80D7-4D38-9213-F2729F6BB32A}" srcId="{5C403F17-D0F4-4D6F-A688-ACF6E91EEDF4}" destId="{D131F38D-38F8-4064-B349-4FFD6B1FB285}" srcOrd="4" destOrd="0" parTransId="{9408C684-F57F-4767-95A8-861CA1F10B59}" sibTransId="{FB3DB772-51B3-42C5-A7D2-AD84CB5C649F}"/>
    <dgm:cxn modelId="{B9B048C6-98BE-4A2A-BC44-7CFF3669FA7C}" type="presOf" srcId="{9939FD30-9E18-4DDA-A1FA-ABBD58B020E3}" destId="{C8C43C1B-E817-42E1-9D87-32E3AA9E47D9}" srcOrd="0" destOrd="0" presId="urn:microsoft.com/office/officeart/2016/7/layout/RepeatingBendingProcessNew"/>
    <dgm:cxn modelId="{E698B8C9-1409-4D06-B45B-8A01E9ED4B57}" type="presOf" srcId="{FB3DB772-51B3-42C5-A7D2-AD84CB5C649F}" destId="{52DFBF30-F261-4AAC-9A98-2D082B71D904}" srcOrd="0" destOrd="0" presId="urn:microsoft.com/office/officeart/2016/7/layout/RepeatingBendingProcessNew"/>
    <dgm:cxn modelId="{A09A9CD3-A99D-4E16-8A13-085842DFFFC3}" srcId="{5C403F17-D0F4-4D6F-A688-ACF6E91EEDF4}" destId="{3C74BB78-AEBC-4D25-977B-FB6C80E6122A}" srcOrd="5" destOrd="0" parTransId="{6D8E7573-1F7F-4157-89A4-2499DAD34D0F}" sibTransId="{0B3E9E08-A0E5-431B-88CA-F9418BE77886}"/>
    <dgm:cxn modelId="{A916F7E1-8958-41B9-B068-4D88561B40E4}" type="presOf" srcId="{182E8164-ACB7-445D-AAD3-6A8312909D28}" destId="{04AE48CA-F782-4E7C-873C-AB84572DDC7E}" srcOrd="0" destOrd="0" presId="urn:microsoft.com/office/officeart/2016/7/layout/RepeatingBendingProcessNew"/>
    <dgm:cxn modelId="{FDF56DE4-0B73-496F-96A4-7AD42BAEC2AF}" srcId="{5C403F17-D0F4-4D6F-A688-ACF6E91EEDF4}" destId="{182E8164-ACB7-445D-AAD3-6A8312909D28}" srcOrd="0" destOrd="0" parTransId="{7BF0E436-D14D-4EEB-BF04-A97B2183B6D3}" sibTransId="{9939FD30-9E18-4DDA-A1FA-ABBD58B020E3}"/>
    <dgm:cxn modelId="{E6857E11-1BE7-463F-80F2-75685BC3C611}" type="presParOf" srcId="{FE6C0ED5-7843-4895-B058-821050DF2C1F}" destId="{04AE48CA-F782-4E7C-873C-AB84572DDC7E}" srcOrd="0" destOrd="0" presId="urn:microsoft.com/office/officeart/2016/7/layout/RepeatingBendingProcessNew"/>
    <dgm:cxn modelId="{F1EE45FA-7C22-428E-8038-732DBB14F4D1}" type="presParOf" srcId="{FE6C0ED5-7843-4895-B058-821050DF2C1F}" destId="{C8C43C1B-E817-42E1-9D87-32E3AA9E47D9}" srcOrd="1" destOrd="0" presId="urn:microsoft.com/office/officeart/2016/7/layout/RepeatingBendingProcessNew"/>
    <dgm:cxn modelId="{4E8F1BAF-4730-435D-AE95-4740A984E1B1}" type="presParOf" srcId="{C8C43C1B-E817-42E1-9D87-32E3AA9E47D9}" destId="{C27BB0DA-C16F-4D9C-95F3-90C257C80B02}" srcOrd="0" destOrd="0" presId="urn:microsoft.com/office/officeart/2016/7/layout/RepeatingBendingProcessNew"/>
    <dgm:cxn modelId="{909F0A0F-6503-42F8-A547-696CB9D82F6A}" type="presParOf" srcId="{FE6C0ED5-7843-4895-B058-821050DF2C1F}" destId="{25A98432-ED28-4F54-B240-D4BED41395C0}" srcOrd="2" destOrd="0" presId="urn:microsoft.com/office/officeart/2016/7/layout/RepeatingBendingProcessNew"/>
    <dgm:cxn modelId="{8F0E7D1A-8CA5-456C-B612-E912A8B45D03}" type="presParOf" srcId="{FE6C0ED5-7843-4895-B058-821050DF2C1F}" destId="{F9F0EF4F-A5F5-4A92-83EC-D4636D220E8D}" srcOrd="3" destOrd="0" presId="urn:microsoft.com/office/officeart/2016/7/layout/RepeatingBendingProcessNew"/>
    <dgm:cxn modelId="{BB8BDEEB-2B53-4153-8C90-FBEF371EA9AE}" type="presParOf" srcId="{F9F0EF4F-A5F5-4A92-83EC-D4636D220E8D}" destId="{BFAB7B07-D362-4A80-99E3-19749A28199C}" srcOrd="0" destOrd="0" presId="urn:microsoft.com/office/officeart/2016/7/layout/RepeatingBendingProcessNew"/>
    <dgm:cxn modelId="{B08DFAB6-F0C1-4D7C-9359-652EF869EB55}" type="presParOf" srcId="{FE6C0ED5-7843-4895-B058-821050DF2C1F}" destId="{85A94CA0-19E4-4A12-97DD-357BC948B367}" srcOrd="4" destOrd="0" presId="urn:microsoft.com/office/officeart/2016/7/layout/RepeatingBendingProcessNew"/>
    <dgm:cxn modelId="{5B0E02C1-34CA-4A48-95B8-7A7708F45186}" type="presParOf" srcId="{FE6C0ED5-7843-4895-B058-821050DF2C1F}" destId="{51B4B447-3E95-422C-8AFF-F848AB16D6CA}" srcOrd="5" destOrd="0" presId="urn:microsoft.com/office/officeart/2016/7/layout/RepeatingBendingProcessNew"/>
    <dgm:cxn modelId="{A106FA6D-D9E1-43E5-B58B-E08813748137}" type="presParOf" srcId="{51B4B447-3E95-422C-8AFF-F848AB16D6CA}" destId="{C9DC0E70-A1C5-45F4-9568-692E2B9747C9}" srcOrd="0" destOrd="0" presId="urn:microsoft.com/office/officeart/2016/7/layout/RepeatingBendingProcessNew"/>
    <dgm:cxn modelId="{673C78A2-D5B6-402C-A34C-F6140EC1520F}" type="presParOf" srcId="{FE6C0ED5-7843-4895-B058-821050DF2C1F}" destId="{3053DE3E-C7D2-4A33-806B-15A23A240BD2}" srcOrd="6" destOrd="0" presId="urn:microsoft.com/office/officeart/2016/7/layout/RepeatingBendingProcessNew"/>
    <dgm:cxn modelId="{1A3CCCE6-FD28-428B-8D0A-D6CCEEACC52F}" type="presParOf" srcId="{FE6C0ED5-7843-4895-B058-821050DF2C1F}" destId="{8B3C7518-7063-4A4F-AADB-7C6DEE4850EE}" srcOrd="7" destOrd="0" presId="urn:microsoft.com/office/officeart/2016/7/layout/RepeatingBendingProcessNew"/>
    <dgm:cxn modelId="{1D5E7380-E3DB-4601-8FCC-26219E8216C8}" type="presParOf" srcId="{8B3C7518-7063-4A4F-AADB-7C6DEE4850EE}" destId="{813019D3-87D5-48DF-BEFF-62CFE570BE9A}" srcOrd="0" destOrd="0" presId="urn:microsoft.com/office/officeart/2016/7/layout/RepeatingBendingProcessNew"/>
    <dgm:cxn modelId="{00C8C893-41D6-4715-B54B-C880AA90B91F}" type="presParOf" srcId="{FE6C0ED5-7843-4895-B058-821050DF2C1F}" destId="{BC7085DD-68DE-4025-839D-792994D77683}" srcOrd="8" destOrd="0" presId="urn:microsoft.com/office/officeart/2016/7/layout/RepeatingBendingProcessNew"/>
    <dgm:cxn modelId="{3AB2BD07-53BB-4AED-BE08-EA8BEDC90111}" type="presParOf" srcId="{FE6C0ED5-7843-4895-B058-821050DF2C1F}" destId="{52DFBF30-F261-4AAC-9A98-2D082B71D904}" srcOrd="9" destOrd="0" presId="urn:microsoft.com/office/officeart/2016/7/layout/RepeatingBendingProcessNew"/>
    <dgm:cxn modelId="{801EC6D6-31E0-44C2-8A2A-BBB93C0D76D4}" type="presParOf" srcId="{52DFBF30-F261-4AAC-9A98-2D082B71D904}" destId="{C3C872CF-350A-468F-A4EB-3774F3E69A27}" srcOrd="0" destOrd="0" presId="urn:microsoft.com/office/officeart/2016/7/layout/RepeatingBendingProcessNew"/>
    <dgm:cxn modelId="{5B9AD687-AD55-49BA-B880-2A2855F57BF8}" type="presParOf" srcId="{FE6C0ED5-7843-4895-B058-821050DF2C1F}" destId="{0D86C0EC-F31F-4321-85F0-33D6A36DAA10}"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43C1B-E817-42E1-9D87-32E3AA9E47D9}">
      <dsp:nvSpPr>
        <dsp:cNvPr id="0" name=""/>
        <dsp:cNvSpPr/>
      </dsp:nvSpPr>
      <dsp:spPr>
        <a:xfrm>
          <a:off x="4046251" y="741360"/>
          <a:ext cx="570062" cy="91440"/>
        </a:xfrm>
        <a:custGeom>
          <a:avLst/>
          <a:gdLst/>
          <a:ahLst/>
          <a:cxnLst/>
          <a:rect l="0" t="0" r="0" b="0"/>
          <a:pathLst>
            <a:path>
              <a:moveTo>
                <a:pt x="0" y="45720"/>
              </a:moveTo>
              <a:lnTo>
                <a:pt x="546401" y="45720"/>
              </a:lnTo>
            </a:path>
          </a:pathLst>
        </a:custGeom>
        <a:noFill/>
        <a:ln w="190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316265" y="784077"/>
        <a:ext cx="0" cy="0"/>
      </dsp:txXfrm>
    </dsp:sp>
    <dsp:sp modelId="{04AE48CA-F782-4E7C-873C-AB84572DDC7E}">
      <dsp:nvSpPr>
        <dsp:cNvPr id="0" name=""/>
        <dsp:cNvSpPr/>
      </dsp:nvSpPr>
      <dsp:spPr>
        <a:xfrm>
          <a:off x="1436473" y="3607"/>
          <a:ext cx="2611577" cy="1566946"/>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69" tIns="134326" rIns="127969" bIns="13432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panose="020B0604020202020204" pitchFamily="34" charset="0"/>
              <a:ea typeface="+mn-ea"/>
              <a:cs typeface="Arial" panose="020B0604020202020204" pitchFamily="34" charset="0"/>
            </a:rPr>
            <a:t>LPN vacancies impact ability to provide required nursing care in both homes and for individuals. </a:t>
          </a:r>
        </a:p>
      </dsp:txBody>
      <dsp:txXfrm>
        <a:off x="1436473" y="3607"/>
        <a:ext cx="2611577" cy="1566946"/>
      </dsp:txXfrm>
    </dsp:sp>
    <dsp:sp modelId="{F9F0EF4F-A5F5-4A92-83EC-D4636D220E8D}">
      <dsp:nvSpPr>
        <dsp:cNvPr id="0" name=""/>
        <dsp:cNvSpPr/>
      </dsp:nvSpPr>
      <dsp:spPr>
        <a:xfrm>
          <a:off x="2742262" y="1568753"/>
          <a:ext cx="3212240" cy="570062"/>
        </a:xfrm>
        <a:custGeom>
          <a:avLst/>
          <a:gdLst/>
          <a:ahLst/>
          <a:cxnLst/>
          <a:rect l="0" t="0" r="0" b="0"/>
          <a:pathLst>
            <a:path>
              <a:moveTo>
                <a:pt x="3085706" y="0"/>
              </a:moveTo>
              <a:lnTo>
                <a:pt x="3085706" y="290300"/>
              </a:lnTo>
              <a:lnTo>
                <a:pt x="0" y="290300"/>
              </a:lnTo>
              <a:lnTo>
                <a:pt x="0" y="546401"/>
              </a:lnTo>
            </a:path>
          </a:pathLst>
        </a:custGeom>
        <a:noFill/>
        <a:ln w="190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266684" y="1850782"/>
        <a:ext cx="0" cy="0"/>
      </dsp:txXfrm>
    </dsp:sp>
    <dsp:sp modelId="{25A98432-ED28-4F54-B240-D4BED41395C0}">
      <dsp:nvSpPr>
        <dsp:cNvPr id="0" name=""/>
        <dsp:cNvSpPr/>
      </dsp:nvSpPr>
      <dsp:spPr>
        <a:xfrm>
          <a:off x="4648713" y="3607"/>
          <a:ext cx="2611577" cy="1566946"/>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69" tIns="134326" rIns="127969" bIns="13432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panose="020B0604020202020204" pitchFamily="34" charset="0"/>
              <a:ea typeface="+mn-ea"/>
              <a:cs typeface="Arial" panose="020B0604020202020204" pitchFamily="34" charset="0"/>
            </a:rPr>
            <a:t>Individuals who require 24/7 nursing (such as for insulin) </a:t>
          </a:r>
          <a:r>
            <a:rPr lang="en-US" sz="1800" b="1" kern="1200" dirty="0">
              <a:solidFill>
                <a:sysClr val="window" lastClr="FFFFFF"/>
              </a:solidFill>
              <a:latin typeface="Arial" panose="020B0604020202020204" pitchFamily="34" charset="0"/>
              <a:ea typeface="+mn-ea"/>
              <a:cs typeface="Arial" panose="020B0604020202020204" pitchFamily="34" charset="0"/>
            </a:rPr>
            <a:t>must go to overcrowded ERs for care.</a:t>
          </a:r>
        </a:p>
      </dsp:txBody>
      <dsp:txXfrm>
        <a:off x="4648713" y="3607"/>
        <a:ext cx="2611577" cy="1566946"/>
      </dsp:txXfrm>
    </dsp:sp>
    <dsp:sp modelId="{51B4B447-3E95-422C-8AFF-F848AB16D6CA}">
      <dsp:nvSpPr>
        <dsp:cNvPr id="0" name=""/>
        <dsp:cNvSpPr/>
      </dsp:nvSpPr>
      <dsp:spPr>
        <a:xfrm>
          <a:off x="4046251" y="2908970"/>
          <a:ext cx="570062" cy="91440"/>
        </a:xfrm>
        <a:custGeom>
          <a:avLst/>
          <a:gdLst/>
          <a:ahLst/>
          <a:cxnLst/>
          <a:rect l="0" t="0" r="0" b="0"/>
          <a:pathLst>
            <a:path>
              <a:moveTo>
                <a:pt x="0" y="45720"/>
              </a:moveTo>
              <a:lnTo>
                <a:pt x="546401" y="45720"/>
              </a:lnTo>
            </a:path>
          </a:pathLst>
        </a:custGeom>
        <a:noFill/>
        <a:ln w="190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316265" y="2951686"/>
        <a:ext cx="0" cy="0"/>
      </dsp:txXfrm>
    </dsp:sp>
    <dsp:sp modelId="{85A94CA0-19E4-4A12-97DD-357BC948B367}">
      <dsp:nvSpPr>
        <dsp:cNvPr id="0" name=""/>
        <dsp:cNvSpPr/>
      </dsp:nvSpPr>
      <dsp:spPr>
        <a:xfrm>
          <a:off x="1436473" y="2171216"/>
          <a:ext cx="2611577" cy="1566946"/>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69" tIns="134326" rIns="127969" bIns="13432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Arial" panose="020B0604020202020204" pitchFamily="34" charset="0"/>
              <a:ea typeface="+mn-ea"/>
              <a:cs typeface="Arial" panose="020B0604020202020204" pitchFamily="34" charset="0"/>
            </a:rPr>
            <a:t>Homes are closed</a:t>
          </a:r>
          <a:r>
            <a:rPr lang="en-US" sz="1800" kern="1200" dirty="0">
              <a:solidFill>
                <a:sysClr val="window" lastClr="FFFFFF"/>
              </a:solidFill>
              <a:latin typeface="Arial" panose="020B0604020202020204" pitchFamily="34" charset="0"/>
              <a:ea typeface="+mn-ea"/>
              <a:cs typeface="Arial" panose="020B0604020202020204" pitchFamily="34" charset="0"/>
            </a:rPr>
            <a:t>, individuals moved to existing vacancies that can provide required nursing care.</a:t>
          </a:r>
        </a:p>
      </dsp:txBody>
      <dsp:txXfrm>
        <a:off x="1436473" y="2171216"/>
        <a:ext cx="2611577" cy="1566946"/>
      </dsp:txXfrm>
    </dsp:sp>
    <dsp:sp modelId="{8B3C7518-7063-4A4F-AADB-7C6DEE4850EE}">
      <dsp:nvSpPr>
        <dsp:cNvPr id="0" name=""/>
        <dsp:cNvSpPr/>
      </dsp:nvSpPr>
      <dsp:spPr>
        <a:xfrm>
          <a:off x="2742262" y="3736363"/>
          <a:ext cx="3212240" cy="570062"/>
        </a:xfrm>
        <a:custGeom>
          <a:avLst/>
          <a:gdLst/>
          <a:ahLst/>
          <a:cxnLst/>
          <a:rect l="0" t="0" r="0" b="0"/>
          <a:pathLst>
            <a:path>
              <a:moveTo>
                <a:pt x="3085706" y="0"/>
              </a:moveTo>
              <a:lnTo>
                <a:pt x="3085706" y="290300"/>
              </a:lnTo>
              <a:lnTo>
                <a:pt x="0" y="290300"/>
              </a:lnTo>
              <a:lnTo>
                <a:pt x="0" y="546401"/>
              </a:lnTo>
            </a:path>
          </a:pathLst>
        </a:custGeom>
        <a:noFill/>
        <a:ln w="190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266684" y="4018391"/>
        <a:ext cx="0" cy="0"/>
      </dsp:txXfrm>
    </dsp:sp>
    <dsp:sp modelId="{3053DE3E-C7D2-4A33-806B-15A23A240BD2}">
      <dsp:nvSpPr>
        <dsp:cNvPr id="0" name=""/>
        <dsp:cNvSpPr/>
      </dsp:nvSpPr>
      <dsp:spPr>
        <a:xfrm>
          <a:off x="4648713" y="2171216"/>
          <a:ext cx="2611577" cy="1566946"/>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69" tIns="134326" rIns="127969" bIns="13432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panose="020B0604020202020204" pitchFamily="34" charset="0"/>
              <a:ea typeface="+mn-ea"/>
              <a:cs typeface="Arial" panose="020B0604020202020204" pitchFamily="34" charset="0"/>
            </a:rPr>
            <a:t>LPNs and DSWs are relocated when homes are closed and consolidated.</a:t>
          </a:r>
        </a:p>
      </dsp:txBody>
      <dsp:txXfrm>
        <a:off x="4648713" y="2171216"/>
        <a:ext cx="2611577" cy="1566946"/>
      </dsp:txXfrm>
    </dsp:sp>
    <dsp:sp modelId="{52DFBF30-F261-4AAC-9A98-2D082B71D904}">
      <dsp:nvSpPr>
        <dsp:cNvPr id="0" name=""/>
        <dsp:cNvSpPr/>
      </dsp:nvSpPr>
      <dsp:spPr>
        <a:xfrm>
          <a:off x="4046251" y="5076579"/>
          <a:ext cx="570062" cy="91440"/>
        </a:xfrm>
        <a:custGeom>
          <a:avLst/>
          <a:gdLst/>
          <a:ahLst/>
          <a:cxnLst/>
          <a:rect l="0" t="0" r="0" b="0"/>
          <a:pathLst>
            <a:path>
              <a:moveTo>
                <a:pt x="0" y="45720"/>
              </a:moveTo>
              <a:lnTo>
                <a:pt x="546401" y="45720"/>
              </a:lnTo>
            </a:path>
          </a:pathLst>
        </a:custGeom>
        <a:noFill/>
        <a:ln w="190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4316265" y="5119295"/>
        <a:ext cx="0" cy="0"/>
      </dsp:txXfrm>
    </dsp:sp>
    <dsp:sp modelId="{BC7085DD-68DE-4025-839D-792994D77683}">
      <dsp:nvSpPr>
        <dsp:cNvPr id="0" name=""/>
        <dsp:cNvSpPr/>
      </dsp:nvSpPr>
      <dsp:spPr>
        <a:xfrm>
          <a:off x="1436473" y="4338826"/>
          <a:ext cx="2611577" cy="1566946"/>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69" tIns="134326" rIns="127969" bIns="13432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panose="020B0604020202020204" pitchFamily="34" charset="0"/>
              <a:ea typeface="+mn-ea"/>
              <a:cs typeface="Arial" panose="020B0604020202020204" pitchFamily="34" charset="0"/>
            </a:rPr>
            <a:t>The lives of individuals, families, and staff are disrupted.</a:t>
          </a:r>
        </a:p>
      </dsp:txBody>
      <dsp:txXfrm>
        <a:off x="1436473" y="4338826"/>
        <a:ext cx="2611577" cy="1566946"/>
      </dsp:txXfrm>
    </dsp:sp>
    <dsp:sp modelId="{0D86C0EC-F31F-4321-85F0-33D6A36DAA10}">
      <dsp:nvSpPr>
        <dsp:cNvPr id="0" name=""/>
        <dsp:cNvSpPr/>
      </dsp:nvSpPr>
      <dsp:spPr>
        <a:xfrm>
          <a:off x="4648713" y="4338826"/>
          <a:ext cx="2611577" cy="1566946"/>
        </a:xfrm>
        <a:prstGeom prst="rect">
          <a:avLst/>
        </a:prstGeom>
        <a:solidFill>
          <a:srgbClr val="2F559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69" tIns="134326" rIns="127969" bIns="13432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panose="020B0604020202020204" pitchFamily="34" charset="0"/>
              <a:ea typeface="+mn-ea"/>
              <a:cs typeface="Arial" panose="020B0604020202020204" pitchFamily="34" charset="0"/>
            </a:rPr>
            <a:t>Closures result in a </a:t>
          </a:r>
          <a:r>
            <a:rPr lang="en-US" sz="1800" b="1" kern="1200" dirty="0">
              <a:solidFill>
                <a:sysClr val="window" lastClr="FFFFFF"/>
              </a:solidFill>
              <a:latin typeface="Arial" panose="020B0604020202020204" pitchFamily="34" charset="0"/>
              <a:ea typeface="+mn-ea"/>
              <a:cs typeface="Arial" panose="020B0604020202020204" pitchFamily="34" charset="0"/>
            </a:rPr>
            <a:t>reduction of available beds </a:t>
          </a:r>
          <a:r>
            <a:rPr lang="en-US" sz="1800" kern="1200" dirty="0">
              <a:solidFill>
                <a:sysClr val="window" lastClr="FFFFFF"/>
              </a:solidFill>
              <a:latin typeface="Arial" panose="020B0604020202020204" pitchFamily="34" charset="0"/>
              <a:ea typeface="+mn-ea"/>
              <a:cs typeface="Arial" panose="020B0604020202020204" pitchFamily="34" charset="0"/>
            </a:rPr>
            <a:t>needed for community admissions.</a:t>
          </a:r>
        </a:p>
      </dsp:txBody>
      <dsp:txXfrm>
        <a:off x="4648713" y="4338826"/>
        <a:ext cx="2611577" cy="156694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2E89D-9A45-4791-BF44-612BE1E9EF15}"/>
              </a:ext>
            </a:extLst>
          </p:cNvPr>
          <p:cNvSpPr>
            <a:spLocks noGrp="1"/>
          </p:cNvSpPr>
          <p:nvPr>
            <p:ph type="hdr" sz="quarter"/>
          </p:nvPr>
        </p:nvSpPr>
        <p:spPr>
          <a:xfrm>
            <a:off x="1" y="0"/>
            <a:ext cx="2971800" cy="466434"/>
          </a:xfrm>
          <a:prstGeom prst="rect">
            <a:avLst/>
          </a:prstGeom>
        </p:spPr>
        <p:txBody>
          <a:bodyPr vert="horz" lIns="93307" tIns="46654" rIns="93307" bIns="4665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47F651-552B-4E2F-95B7-98C152093BE7}"/>
              </a:ext>
            </a:extLst>
          </p:cNvPr>
          <p:cNvSpPr>
            <a:spLocks noGrp="1"/>
          </p:cNvSpPr>
          <p:nvPr>
            <p:ph type="dt" sz="quarter" idx="1"/>
          </p:nvPr>
        </p:nvSpPr>
        <p:spPr>
          <a:xfrm>
            <a:off x="3884614" y="0"/>
            <a:ext cx="2971800" cy="466434"/>
          </a:xfrm>
          <a:prstGeom prst="rect">
            <a:avLst/>
          </a:prstGeom>
        </p:spPr>
        <p:txBody>
          <a:bodyPr vert="horz" lIns="93307" tIns="46654" rIns="93307" bIns="46654" rtlCol="0"/>
          <a:lstStyle>
            <a:lvl1pPr algn="r">
              <a:defRPr sz="1200"/>
            </a:lvl1pPr>
          </a:lstStyle>
          <a:p>
            <a:fld id="{2BD1F9E9-D6F2-4C83-AC68-0831963D37AB}" type="datetimeFigureOut">
              <a:rPr lang="en-US" smtClean="0"/>
              <a:t>2/12/2024</a:t>
            </a:fld>
            <a:endParaRPr lang="en-US" dirty="0"/>
          </a:p>
        </p:txBody>
      </p:sp>
      <p:sp>
        <p:nvSpPr>
          <p:cNvPr id="4" name="Footer Placeholder 3">
            <a:extLst>
              <a:ext uri="{FF2B5EF4-FFF2-40B4-BE49-F238E27FC236}">
                <a16:creationId xmlns:a16="http://schemas.microsoft.com/office/drawing/2014/main" id="{D8EA17C1-5217-4DA8-8E38-65DAF6C7FCA7}"/>
              </a:ext>
            </a:extLst>
          </p:cNvPr>
          <p:cNvSpPr>
            <a:spLocks noGrp="1"/>
          </p:cNvSpPr>
          <p:nvPr>
            <p:ph type="ftr" sz="quarter" idx="2"/>
          </p:nvPr>
        </p:nvSpPr>
        <p:spPr>
          <a:xfrm>
            <a:off x="1" y="8829969"/>
            <a:ext cx="2971800" cy="466433"/>
          </a:xfrm>
          <a:prstGeom prst="rect">
            <a:avLst/>
          </a:prstGeom>
        </p:spPr>
        <p:txBody>
          <a:bodyPr vert="horz" lIns="93307" tIns="46654" rIns="93307" bIns="4665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D584525-B5C2-4863-8AC1-DB66790620C0}"/>
              </a:ext>
            </a:extLst>
          </p:cNvPr>
          <p:cNvSpPr>
            <a:spLocks noGrp="1"/>
          </p:cNvSpPr>
          <p:nvPr>
            <p:ph type="sldNum" sz="quarter" idx="3"/>
          </p:nvPr>
        </p:nvSpPr>
        <p:spPr>
          <a:xfrm>
            <a:off x="3884614" y="8829969"/>
            <a:ext cx="2971800" cy="466433"/>
          </a:xfrm>
          <a:prstGeom prst="rect">
            <a:avLst/>
          </a:prstGeom>
        </p:spPr>
        <p:txBody>
          <a:bodyPr vert="horz" lIns="93307" tIns="46654" rIns="93307" bIns="46654" rtlCol="0" anchor="b"/>
          <a:lstStyle>
            <a:lvl1pPr algn="r">
              <a:defRPr sz="1200"/>
            </a:lvl1pPr>
          </a:lstStyle>
          <a:p>
            <a:fld id="{1A534E61-B62D-4EF8-86EF-E0C98AB328D8}" type="slidenum">
              <a:rPr lang="en-US" smtClean="0"/>
              <a:t>‹#›</a:t>
            </a:fld>
            <a:endParaRPr lang="en-US" dirty="0"/>
          </a:p>
        </p:txBody>
      </p:sp>
    </p:spTree>
    <p:extLst>
      <p:ext uri="{BB962C8B-B14F-4D97-AF65-F5344CB8AC3E}">
        <p14:creationId xmlns:p14="http://schemas.microsoft.com/office/powerpoint/2010/main" val="4210300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3307" tIns="46654" rIns="93307" bIns="46654"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4"/>
          </a:xfrm>
          <a:prstGeom prst="rect">
            <a:avLst/>
          </a:prstGeom>
        </p:spPr>
        <p:txBody>
          <a:bodyPr vert="horz" lIns="93307" tIns="46654" rIns="93307" bIns="46654" rtlCol="0"/>
          <a:lstStyle>
            <a:lvl1pPr algn="r">
              <a:defRPr sz="1200"/>
            </a:lvl1pPr>
          </a:lstStyle>
          <a:p>
            <a:fld id="{2D2AC2F6-E587-4232-AEBC-0522349BD43C}" type="datetimeFigureOut">
              <a:rPr lang="en-US" smtClean="0"/>
              <a:t>2/12/2024</a:t>
            </a:fld>
            <a:endParaRPr lang="en-US" dirty="0"/>
          </a:p>
        </p:txBody>
      </p:sp>
      <p:sp>
        <p:nvSpPr>
          <p:cNvPr id="4" name="Slide Image Placeholder 3"/>
          <p:cNvSpPr>
            <a:spLocks noGrp="1" noRot="1" noChangeAspect="1"/>
          </p:cNvSpPr>
          <p:nvPr>
            <p:ph type="sldImg" idx="2"/>
          </p:nvPr>
        </p:nvSpPr>
        <p:spPr>
          <a:xfrm>
            <a:off x="1400175" y="1162050"/>
            <a:ext cx="4057650" cy="3136900"/>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307" tIns="46654" rIns="93307" bIns="466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2971800" cy="466433"/>
          </a:xfrm>
          <a:prstGeom prst="rect">
            <a:avLst/>
          </a:prstGeom>
        </p:spPr>
        <p:txBody>
          <a:bodyPr vert="horz" lIns="93307" tIns="46654" rIns="93307" bIns="466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9"/>
            <a:ext cx="2971800" cy="466433"/>
          </a:xfrm>
          <a:prstGeom prst="rect">
            <a:avLst/>
          </a:prstGeom>
        </p:spPr>
        <p:txBody>
          <a:bodyPr vert="horz" lIns="93307" tIns="46654" rIns="93307" bIns="46654" rtlCol="0" anchor="b"/>
          <a:lstStyle>
            <a:lvl1pPr algn="r">
              <a:defRPr sz="1200"/>
            </a:lvl1pPr>
          </a:lstStyle>
          <a:p>
            <a:fld id="{981B85B1-DB78-4382-8F18-BB6DA19CFADF}" type="slidenum">
              <a:rPr lang="en-US" smtClean="0"/>
              <a:t>‹#›</a:t>
            </a:fld>
            <a:endParaRPr lang="en-US" dirty="0"/>
          </a:p>
        </p:txBody>
      </p:sp>
    </p:spTree>
    <p:extLst>
      <p:ext uri="{BB962C8B-B14F-4D97-AF65-F5344CB8AC3E}">
        <p14:creationId xmlns:p14="http://schemas.microsoft.com/office/powerpoint/2010/main" val="1428989138"/>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62050"/>
            <a:ext cx="405765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B85B1-DB78-4382-8F18-BB6DA19CFADF}" type="slidenum">
              <a:rPr lang="en-US" smtClean="0"/>
              <a:t>1</a:t>
            </a:fld>
            <a:endParaRPr lang="en-US" dirty="0"/>
          </a:p>
        </p:txBody>
      </p:sp>
    </p:spTree>
    <p:extLst>
      <p:ext uri="{BB962C8B-B14F-4D97-AF65-F5344CB8AC3E}">
        <p14:creationId xmlns:p14="http://schemas.microsoft.com/office/powerpoint/2010/main" val="414120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62050"/>
            <a:ext cx="405765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B85B1-DB78-4382-8F18-BB6DA19CFADF}" type="slidenum">
              <a:rPr lang="en-US" smtClean="0"/>
              <a:t>2</a:t>
            </a:fld>
            <a:endParaRPr lang="en-US" dirty="0"/>
          </a:p>
        </p:txBody>
      </p:sp>
    </p:spTree>
    <p:extLst>
      <p:ext uri="{BB962C8B-B14F-4D97-AF65-F5344CB8AC3E}">
        <p14:creationId xmlns:p14="http://schemas.microsoft.com/office/powerpoint/2010/main" val="296288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62050"/>
            <a:ext cx="405765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B85B1-DB78-4382-8F18-BB6DA19CFADF}" type="slidenum">
              <a:rPr lang="en-US" smtClean="0"/>
              <a:t>3</a:t>
            </a:fld>
            <a:endParaRPr lang="en-US" dirty="0"/>
          </a:p>
        </p:txBody>
      </p:sp>
    </p:spTree>
    <p:extLst>
      <p:ext uri="{BB962C8B-B14F-4D97-AF65-F5344CB8AC3E}">
        <p14:creationId xmlns:p14="http://schemas.microsoft.com/office/powerpoint/2010/main" val="50545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62050"/>
            <a:ext cx="405765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B85B1-DB78-4382-8F18-BB6DA19CFADF}" type="slidenum">
              <a:rPr lang="en-US" smtClean="0"/>
              <a:t>4</a:t>
            </a:fld>
            <a:endParaRPr lang="en-US" dirty="0"/>
          </a:p>
        </p:txBody>
      </p:sp>
    </p:spTree>
    <p:extLst>
      <p:ext uri="{BB962C8B-B14F-4D97-AF65-F5344CB8AC3E}">
        <p14:creationId xmlns:p14="http://schemas.microsoft.com/office/powerpoint/2010/main" val="415420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62050"/>
            <a:ext cx="405765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1B85B1-DB78-4382-8F18-BB6DA19CFADF}" type="slidenum">
              <a:rPr lang="en-US" smtClean="0"/>
              <a:t>5</a:t>
            </a:fld>
            <a:endParaRPr lang="en-US" dirty="0"/>
          </a:p>
        </p:txBody>
      </p:sp>
    </p:spTree>
    <p:extLst>
      <p:ext uri="{BB962C8B-B14F-4D97-AF65-F5344CB8AC3E}">
        <p14:creationId xmlns:p14="http://schemas.microsoft.com/office/powerpoint/2010/main" val="425754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D93E-FD2C-B4E8-7F22-C4DE47082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ADDD-BCBF-864B-8AA4-88B59692E5C7}"/>
              </a:ext>
            </a:extLst>
          </p:cNvPr>
          <p:cNvSpPr>
            <a:spLocks noGrp="1" noRot="1" noChangeAspect="1"/>
          </p:cNvSpPr>
          <p:nvPr>
            <p:ph type="sldImg"/>
          </p:nvPr>
        </p:nvSpPr>
        <p:spPr>
          <a:xfrm>
            <a:off x="1400175" y="1162050"/>
            <a:ext cx="4057650" cy="3136900"/>
          </a:xfrm>
        </p:spPr>
      </p:sp>
      <p:sp>
        <p:nvSpPr>
          <p:cNvPr id="3" name="Notes Placeholder 2">
            <a:extLst>
              <a:ext uri="{FF2B5EF4-FFF2-40B4-BE49-F238E27FC236}">
                <a16:creationId xmlns:a16="http://schemas.microsoft.com/office/drawing/2014/main" id="{AD6E830B-9C96-9080-1F41-056E85CB58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04A7B7-E8A2-B284-CDB2-3CBD31C6A4DC}"/>
              </a:ext>
            </a:extLst>
          </p:cNvPr>
          <p:cNvSpPr>
            <a:spLocks noGrp="1"/>
          </p:cNvSpPr>
          <p:nvPr>
            <p:ph type="sldNum" sz="quarter" idx="5"/>
          </p:nvPr>
        </p:nvSpPr>
        <p:spPr/>
        <p:txBody>
          <a:bodyPr/>
          <a:lstStyle/>
          <a:p>
            <a:fld id="{981B85B1-DB78-4382-8F18-BB6DA19CFADF}" type="slidenum">
              <a:rPr lang="en-US" smtClean="0"/>
              <a:t>6</a:t>
            </a:fld>
            <a:endParaRPr lang="en-US" dirty="0"/>
          </a:p>
        </p:txBody>
      </p:sp>
    </p:spTree>
    <p:extLst>
      <p:ext uri="{BB962C8B-B14F-4D97-AF65-F5344CB8AC3E}">
        <p14:creationId xmlns:p14="http://schemas.microsoft.com/office/powerpoint/2010/main" val="353296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9CB4D-61E7-A697-D19A-9A2DB7623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0BA38-F34E-2735-73C8-A3A493155471}"/>
              </a:ext>
            </a:extLst>
          </p:cNvPr>
          <p:cNvSpPr>
            <a:spLocks noGrp="1" noRot="1" noChangeAspect="1"/>
          </p:cNvSpPr>
          <p:nvPr>
            <p:ph type="sldImg"/>
          </p:nvPr>
        </p:nvSpPr>
        <p:spPr>
          <a:xfrm>
            <a:off x="1400175" y="1162050"/>
            <a:ext cx="4057650" cy="3136900"/>
          </a:xfrm>
        </p:spPr>
      </p:sp>
      <p:sp>
        <p:nvSpPr>
          <p:cNvPr id="3" name="Notes Placeholder 2">
            <a:extLst>
              <a:ext uri="{FF2B5EF4-FFF2-40B4-BE49-F238E27FC236}">
                <a16:creationId xmlns:a16="http://schemas.microsoft.com/office/drawing/2014/main" id="{7F6FD11B-BF8A-28D3-67A4-D723052C61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E2AA16-436E-07E4-39E9-295B056FE99C}"/>
              </a:ext>
            </a:extLst>
          </p:cNvPr>
          <p:cNvSpPr>
            <a:spLocks noGrp="1"/>
          </p:cNvSpPr>
          <p:nvPr>
            <p:ph type="sldNum" sz="quarter" idx="5"/>
          </p:nvPr>
        </p:nvSpPr>
        <p:spPr/>
        <p:txBody>
          <a:bodyPr/>
          <a:lstStyle/>
          <a:p>
            <a:fld id="{981B85B1-DB78-4382-8F18-BB6DA19CFADF}" type="slidenum">
              <a:rPr lang="en-US" smtClean="0"/>
              <a:t>7</a:t>
            </a:fld>
            <a:endParaRPr lang="en-US" dirty="0"/>
          </a:p>
        </p:txBody>
      </p:sp>
    </p:spTree>
    <p:extLst>
      <p:ext uri="{BB962C8B-B14F-4D97-AF65-F5344CB8AC3E}">
        <p14:creationId xmlns:p14="http://schemas.microsoft.com/office/powerpoint/2010/main" val="423486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E0A3-2968-42B8-9D2F-E39F7658DC24}"/>
              </a:ext>
            </a:extLst>
          </p:cNvPr>
          <p:cNvSpPr>
            <a:spLocks noGrp="1"/>
          </p:cNvSpPr>
          <p:nvPr>
            <p:ph type="ctrTitle"/>
          </p:nvPr>
        </p:nvSpPr>
        <p:spPr>
          <a:xfrm>
            <a:off x="1257300" y="1272011"/>
            <a:ext cx="7543800" cy="2705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E6EB9-E22C-46F6-9452-0F58081C1CE2}"/>
              </a:ext>
            </a:extLst>
          </p:cNvPr>
          <p:cNvSpPr>
            <a:spLocks noGrp="1"/>
          </p:cNvSpPr>
          <p:nvPr>
            <p:ph type="subTitle" idx="1"/>
          </p:nvPr>
        </p:nvSpPr>
        <p:spPr>
          <a:xfrm>
            <a:off x="1257300" y="4082310"/>
            <a:ext cx="7543800" cy="1876530"/>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8AF86-7F8B-4DC8-9E1E-B9F465741F31}"/>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5" name="Footer Placeholder 4">
            <a:extLst>
              <a:ext uri="{FF2B5EF4-FFF2-40B4-BE49-F238E27FC236}">
                <a16:creationId xmlns:a16="http://schemas.microsoft.com/office/drawing/2014/main" id="{072A05DD-EA31-42B4-95D7-38B105464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1368CB-C9AB-4EF0-9E02-BB64FAB548CD}"/>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422526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11EA-4B03-4B1C-A123-5A975D0601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158B81-5724-409A-9A35-DC9BED0256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C8C7A-0D01-41EA-8A6F-209C1B30E587}"/>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5" name="Footer Placeholder 4">
            <a:extLst>
              <a:ext uri="{FF2B5EF4-FFF2-40B4-BE49-F238E27FC236}">
                <a16:creationId xmlns:a16="http://schemas.microsoft.com/office/drawing/2014/main" id="{B2D9D386-158B-4DB4-A690-3A429DCB96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63F1A1-C852-4B63-AE83-32741E7B5B00}"/>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329943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7EC81-88F1-4B05-B893-6D5CDB7BE6F8}"/>
              </a:ext>
            </a:extLst>
          </p:cNvPr>
          <p:cNvSpPr>
            <a:spLocks noGrp="1"/>
          </p:cNvSpPr>
          <p:nvPr>
            <p:ph type="title" orient="vert"/>
          </p:nvPr>
        </p:nvSpPr>
        <p:spPr>
          <a:xfrm>
            <a:off x="7198044"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C264F-F101-4CFC-AAB8-21A76030B28E}"/>
              </a:ext>
            </a:extLst>
          </p:cNvPr>
          <p:cNvSpPr>
            <a:spLocks noGrp="1"/>
          </p:cNvSpPr>
          <p:nvPr>
            <p:ph type="body" orient="vert" idx="1"/>
          </p:nvPr>
        </p:nvSpPr>
        <p:spPr>
          <a:xfrm>
            <a:off x="691518"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B8CAC-78DC-4AC3-90BA-83C8E2ACAF92}"/>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5" name="Footer Placeholder 4">
            <a:extLst>
              <a:ext uri="{FF2B5EF4-FFF2-40B4-BE49-F238E27FC236}">
                <a16:creationId xmlns:a16="http://schemas.microsoft.com/office/drawing/2014/main" id="{B04284AE-BF16-4537-80E6-81901C696F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9A09EF-AE5F-46A0-8A6A-D2022DCE7A96}"/>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205054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Confidential – Policy in Development</a:t>
            </a:r>
            <a:endParaRPr lang="en-US" dirty="0"/>
          </a:p>
        </p:txBody>
      </p:sp>
      <p:sp>
        <p:nvSpPr>
          <p:cNvPr id="5" name="Footer Placeholder 4"/>
          <p:cNvSpPr>
            <a:spLocks noGrp="1"/>
          </p:cNvSpPr>
          <p:nvPr>
            <p:ph type="ftr" sz="quarter" idx="11"/>
          </p:nvPr>
        </p:nvSpPr>
        <p:spPr/>
        <p:txBody>
          <a:bodyPr/>
          <a:lstStyle/>
          <a:p>
            <a:fld id="{D84D7421-861B-4462-B72D-C65682629F2C}" type="datetimeFigureOut">
              <a:rPr lang="en-US" smtClean="0"/>
              <a:pPr/>
              <a:t>2/12/2024</a:t>
            </a:fld>
            <a:endParaRPr lang="en-US" dirty="0"/>
          </a:p>
        </p:txBody>
      </p:sp>
      <p:sp>
        <p:nvSpPr>
          <p:cNvPr id="6" name="Slide Number Placeholder 5"/>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312698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5" name="Footer Placeholder 4"/>
          <p:cNvSpPr>
            <a:spLocks noGrp="1"/>
          </p:cNvSpPr>
          <p:nvPr>
            <p:ph type="ftr" sz="quarter" idx="11"/>
          </p:nvPr>
        </p:nvSpPr>
        <p:spPr/>
        <p:txBody>
          <a:bodyPr/>
          <a:lstStyle/>
          <a:p>
            <a:r>
              <a:rPr lang="en-US"/>
              <a:t>Department of Developmental Services</a:t>
            </a:r>
            <a:endParaRPr lang="en-US" dirty="0"/>
          </a:p>
        </p:txBody>
      </p:sp>
      <p:sp>
        <p:nvSpPr>
          <p:cNvPr id="6" name="Slide Number Placeholder 5"/>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3596827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5" name="Footer Placeholder 4"/>
          <p:cNvSpPr>
            <a:spLocks noGrp="1"/>
          </p:cNvSpPr>
          <p:nvPr>
            <p:ph type="ftr" sz="quarter" idx="11"/>
          </p:nvPr>
        </p:nvSpPr>
        <p:spPr/>
        <p:txBody>
          <a:bodyPr/>
          <a:lstStyle/>
          <a:p>
            <a:r>
              <a:rPr lang="en-US"/>
              <a:t>Department of Developmental Services</a:t>
            </a:r>
            <a:endParaRPr lang="en-US" dirty="0"/>
          </a:p>
        </p:txBody>
      </p:sp>
      <p:sp>
        <p:nvSpPr>
          <p:cNvPr id="6" name="Slide Number Placeholder 5"/>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379910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192265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55681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420585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64856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322849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1BD8-D771-49AB-9E67-723FFFCF0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1CB50-8718-4965-887A-3F11857EB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DA5C-107E-4FCF-BA3C-20697EEFC9B5}"/>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5" name="Footer Placeholder 4">
            <a:extLst>
              <a:ext uri="{FF2B5EF4-FFF2-40B4-BE49-F238E27FC236}">
                <a16:creationId xmlns:a16="http://schemas.microsoft.com/office/drawing/2014/main" id="{63EDA6F5-3FA9-4F0C-ACE1-C4BA6EC5B8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01B640-0695-4052-B8FD-0BBF9A54C44C}"/>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180842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227247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164282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4D7421-861B-4462-B72D-C65682629F2C}" type="datetimeFigureOut">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EA04C9-B0D5-44BC-8DCA-F5ED744934C6}" type="slidenum">
              <a:rPr lang="en-US" smtClean="0"/>
              <a:t>‹#›</a:t>
            </a:fld>
            <a:endParaRPr lang="en-US" dirty="0"/>
          </a:p>
        </p:txBody>
      </p:sp>
    </p:spTree>
    <p:extLst>
      <p:ext uri="{BB962C8B-B14F-4D97-AF65-F5344CB8AC3E}">
        <p14:creationId xmlns:p14="http://schemas.microsoft.com/office/powerpoint/2010/main" val="53444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9590" y="6426002"/>
            <a:ext cx="5427517" cy="1036320"/>
          </a:xfrm>
        </p:spPr>
        <p:txBody>
          <a:bodyPr anchor="ctr" anchorCtr="0">
            <a:noAutofit/>
          </a:bodyPr>
          <a:lstStyle>
            <a:lvl1pPr algn="l">
              <a:lnSpc>
                <a:spcPct val="80000"/>
              </a:lnSpc>
              <a:defRPr sz="3630" spc="-99"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912837" y="6426002"/>
            <a:ext cx="2888265" cy="1036320"/>
          </a:xfrm>
        </p:spPr>
        <p:txBody>
          <a:bodyPr anchor="ctr" anchorCtr="0">
            <a:normAutofit/>
          </a:bodyPr>
          <a:lstStyle>
            <a:lvl1pPr marL="0" indent="0" algn="r">
              <a:buNone/>
              <a:defRPr sz="1485">
                <a:solidFill>
                  <a:schemeClr val="bg1"/>
                </a:solidFill>
                <a:latin typeface="+mn-lt"/>
              </a:defRPr>
            </a:lvl1pPr>
            <a:lvl2pPr marL="377190" indent="0" algn="ctr">
              <a:buNone/>
              <a:defRPr sz="2310"/>
            </a:lvl2pPr>
            <a:lvl3pPr marL="754380" indent="0" algn="ctr">
              <a:buNone/>
              <a:defRPr sz="1980"/>
            </a:lvl3pPr>
            <a:lvl4pPr marL="1131570" indent="0" algn="ctr">
              <a:buNone/>
              <a:defRPr sz="1650"/>
            </a:lvl4pPr>
            <a:lvl5pPr marL="1508760" indent="0" algn="ctr">
              <a:buNone/>
              <a:defRPr sz="1650"/>
            </a:lvl5pPr>
            <a:lvl6pPr marL="1885950" indent="0" algn="ctr">
              <a:buNone/>
              <a:defRPr sz="1650"/>
            </a:lvl6pPr>
            <a:lvl7pPr marL="2263140" indent="0" algn="ctr">
              <a:buNone/>
              <a:defRPr sz="1650"/>
            </a:lvl7pPr>
            <a:lvl8pPr marL="2640330" indent="0" algn="ctr">
              <a:buNone/>
              <a:defRPr sz="1650"/>
            </a:lvl8pPr>
            <a:lvl9pPr marL="3017520" indent="0" algn="ctr">
              <a:buNone/>
              <a:defRPr sz="1650"/>
            </a:lvl9pPr>
          </a:lstStyle>
          <a:p>
            <a:r>
              <a:rPr lang="en-US" dirty="0"/>
              <a:t>MEETING</a:t>
            </a:r>
          </a:p>
          <a:p>
            <a:r>
              <a:rPr lang="en-US" dirty="0"/>
              <a:t>Date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830" y="6426002"/>
            <a:ext cx="1005840" cy="103632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0058400" cy="6062472"/>
          </a:xfrm>
          <a:prstGeom prst="rect">
            <a:avLst/>
          </a:prstGeom>
          <a:solidFill>
            <a:schemeClr val="bg1"/>
          </a:solidFill>
        </p:spPr>
      </p:pic>
    </p:spTree>
    <p:extLst>
      <p:ext uri="{BB962C8B-B14F-4D97-AF65-F5344CB8AC3E}">
        <p14:creationId xmlns:p14="http://schemas.microsoft.com/office/powerpoint/2010/main" val="4036672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88595" indent="-188595">
              <a:buSzPct val="50000"/>
              <a:buFont typeface="Wingdings" panose="05000000000000000000" pitchFamily="2" charset="2"/>
              <a:buChar char="¥"/>
              <a:defRPr/>
            </a:lvl1pPr>
            <a:lvl2pPr marL="377190" indent="-188595">
              <a:buSzPct val="50000"/>
              <a:buFont typeface="Wingdings" panose="05000000000000000000" pitchFamily="2" charset="2"/>
              <a:buChar char="«"/>
              <a:defRPr/>
            </a:lvl2pPr>
            <a:lvl3pPr marL="565785" indent="-188595">
              <a:buSzPct val="50000"/>
              <a:buFont typeface="Courier New" panose="02070309020205020404" pitchFamily="49" charset="0"/>
              <a:buChar char="o"/>
              <a:defRPr i="0"/>
            </a:lvl3pPr>
            <a:lvl4pPr marL="754380" indent="-188595">
              <a:buSzPct val="75000"/>
              <a:buFont typeface="Wingdings" panose="05000000000000000000" pitchFamily="2" charset="2"/>
              <a:buChar char=""/>
              <a:defRPr/>
            </a:lvl4pPr>
            <a:lvl5pPr marL="942975" indent="-188595">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2489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7891" y="869742"/>
            <a:ext cx="8894140" cy="3803294"/>
          </a:xfrm>
        </p:spPr>
        <p:txBody>
          <a:bodyPr anchor="b">
            <a:normAutofit/>
          </a:bodyPr>
          <a:lstStyle>
            <a:lvl1pPr>
              <a:lnSpc>
                <a:spcPct val="80000"/>
              </a:lnSpc>
              <a:defRPr sz="5445"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7170" y="4745578"/>
            <a:ext cx="7611694" cy="1865376"/>
          </a:xfrm>
        </p:spPr>
        <p:txBody>
          <a:bodyPr anchor="t">
            <a:normAutofit/>
          </a:bodyPr>
          <a:lstStyle>
            <a:lvl1pPr marL="0" indent="0">
              <a:buNone/>
              <a:defRPr sz="2310">
                <a:solidFill>
                  <a:schemeClr val="tx1"/>
                </a:solidFill>
                <a:latin typeface="+mj-lt"/>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45308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7891" y="869742"/>
            <a:ext cx="8894140" cy="3803294"/>
          </a:xfrm>
        </p:spPr>
        <p:txBody>
          <a:bodyPr anchor="b">
            <a:normAutofit/>
          </a:bodyPr>
          <a:lstStyle>
            <a:lvl1pPr>
              <a:lnSpc>
                <a:spcPct val="80000"/>
              </a:lnSpc>
              <a:defRPr sz="5445" b="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7170" y="4745578"/>
            <a:ext cx="7611694" cy="1865376"/>
          </a:xfrm>
        </p:spPr>
        <p:txBody>
          <a:bodyPr anchor="t">
            <a:normAutofit/>
          </a:bodyPr>
          <a:lstStyle>
            <a:lvl1pPr marL="0" indent="0">
              <a:buNone/>
              <a:defRPr sz="2310">
                <a:solidFill>
                  <a:schemeClr val="tx1"/>
                </a:solidFill>
                <a:latin typeface="+mj-lt"/>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Edit Master text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939" y="6526289"/>
            <a:ext cx="1005840" cy="1036320"/>
          </a:xfrm>
          <a:prstGeom prst="rect">
            <a:avLst/>
          </a:prstGeom>
        </p:spPr>
      </p:pic>
    </p:spTree>
    <p:extLst>
      <p:ext uri="{BB962C8B-B14F-4D97-AF65-F5344CB8AC3E}">
        <p14:creationId xmlns:p14="http://schemas.microsoft.com/office/powerpoint/2010/main" val="3996829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8241" y="2259178"/>
            <a:ext cx="4186809" cy="4269638"/>
          </a:xfrm>
        </p:spPr>
        <p:txBody>
          <a:bodyPr>
            <a:normAutofit/>
          </a:bodyPr>
          <a:lstStyle>
            <a:lvl1pPr marL="188595" marR="0" indent="-188595" algn="l" defTabSz="754380" rtl="0" eaLnBrk="1" fontAlgn="auto" latinLnBrk="0" hangingPunct="1">
              <a:lnSpc>
                <a:spcPct val="85000"/>
              </a:lnSpc>
              <a:spcBef>
                <a:spcPts val="1073"/>
              </a:spcBef>
              <a:spcAft>
                <a:spcPts val="0"/>
              </a:spcAft>
              <a:buClrTx/>
              <a:buSzPct val="50000"/>
              <a:buFont typeface="Wingdings" panose="05000000000000000000" pitchFamily="2" charset="2"/>
              <a:buChar char="¥"/>
              <a:tabLst/>
              <a:defRPr sz="1650"/>
            </a:lvl1pPr>
            <a:lvl2pPr marL="377190" marR="0" indent="-188595" algn="l" defTabSz="754380" rtl="0" eaLnBrk="1" fontAlgn="auto" latinLnBrk="0" hangingPunct="1">
              <a:lnSpc>
                <a:spcPct val="85000"/>
              </a:lnSpc>
              <a:spcBef>
                <a:spcPts val="495"/>
              </a:spcBef>
              <a:spcAft>
                <a:spcPts val="0"/>
              </a:spcAft>
              <a:buClrTx/>
              <a:buSzPct val="50000"/>
              <a:buFont typeface="Wingdings" panose="05000000000000000000" pitchFamily="2" charset="2"/>
              <a:buChar char="«"/>
              <a:tabLst/>
              <a:defRPr sz="1650"/>
            </a:lvl2pPr>
            <a:lvl3pPr marL="565785" marR="0" indent="-188595" algn="l" defTabSz="754380" rtl="0" eaLnBrk="1" fontAlgn="auto" latinLnBrk="0" hangingPunct="1">
              <a:lnSpc>
                <a:spcPct val="85000"/>
              </a:lnSpc>
              <a:spcBef>
                <a:spcPts val="495"/>
              </a:spcBef>
              <a:spcAft>
                <a:spcPts val="0"/>
              </a:spcAft>
              <a:buClrTx/>
              <a:buSzTx/>
              <a:buFont typeface="Arial" pitchFamily="34" charset="0"/>
              <a:buChar char="•"/>
              <a:tabLst/>
              <a:defRPr sz="1485"/>
            </a:lvl3pPr>
            <a:lvl4pPr marL="754380" marR="0" indent="-188595" algn="l" defTabSz="754380" rtl="0" eaLnBrk="1" fontAlgn="auto" latinLnBrk="0" hangingPunct="1">
              <a:lnSpc>
                <a:spcPct val="85000"/>
              </a:lnSpc>
              <a:spcBef>
                <a:spcPts val="495"/>
              </a:spcBef>
              <a:spcAft>
                <a:spcPts val="0"/>
              </a:spcAft>
              <a:buClrTx/>
              <a:buSzTx/>
              <a:buFont typeface="Courier New" panose="02070309020205020404" pitchFamily="49" charset="0"/>
              <a:buChar char="o"/>
              <a:tabLst/>
              <a:defRPr sz="1320"/>
            </a:lvl4pPr>
            <a:lvl5pPr marL="942975" marR="0" indent="-188595" algn="l" defTabSz="754380" rtl="0" eaLnBrk="1" fontAlgn="auto" latinLnBrk="0" hangingPunct="1">
              <a:lnSpc>
                <a:spcPct val="85000"/>
              </a:lnSpc>
              <a:spcBef>
                <a:spcPts val="495"/>
              </a:spcBef>
              <a:spcAft>
                <a:spcPts val="0"/>
              </a:spcAft>
              <a:buClrTx/>
              <a:buSzTx/>
              <a:buFont typeface="Wingdings" panose="05000000000000000000" pitchFamily="2" charset="2"/>
              <a:buChar char="§"/>
              <a:tabLst/>
              <a:defRPr sz="1320"/>
            </a:lvl5pPr>
            <a:lvl6pPr>
              <a:defRPr sz="1155"/>
            </a:lvl6pPr>
            <a:lvl7pPr>
              <a:defRPr sz="1155"/>
            </a:lvl7pPr>
            <a:lvl8pPr>
              <a:defRPr sz="1155"/>
            </a:lvl8pPr>
            <a:lvl9pPr>
              <a:defRPr sz="11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33512" y="2259178"/>
            <a:ext cx="4186809" cy="4269638"/>
          </a:xfrm>
        </p:spPr>
        <p:txBody>
          <a:bodyPr/>
          <a:lstStyle>
            <a:lvl1pPr>
              <a:defRPr sz="1815"/>
            </a:lvl1pPr>
            <a:lvl2pPr>
              <a:defRPr sz="1568"/>
            </a:lvl2pPr>
            <a:lvl3pPr>
              <a:defRPr sz="1403"/>
            </a:lvl3pPr>
            <a:lvl4pPr>
              <a:defRPr sz="1238"/>
            </a:lvl4pPr>
            <a:lvl5pPr>
              <a:defRPr sz="1155"/>
            </a:lvl5pPr>
            <a:lvl6pPr>
              <a:defRPr sz="1155"/>
            </a:lvl6pPr>
            <a:lvl7pPr>
              <a:defRPr sz="1155"/>
            </a:lvl7pPr>
            <a:lvl8pPr>
              <a:defRPr sz="1155"/>
            </a:lvl8pPr>
            <a:lvl9pPr>
              <a:defRPr sz="11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13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558241" y="2302934"/>
            <a:ext cx="4186809" cy="819853"/>
          </a:xfrm>
        </p:spPr>
        <p:txBody>
          <a:bodyPr anchor="ctr">
            <a:normAutofit/>
          </a:bodyPr>
          <a:lstStyle>
            <a:lvl1pPr marL="0" indent="0">
              <a:spcBef>
                <a:spcPts val="0"/>
              </a:spcBef>
              <a:buNone/>
              <a:defRPr sz="1650" b="1" cap="none" baseline="0">
                <a:solidFill>
                  <a:schemeClr val="tx1">
                    <a:lumMod val="85000"/>
                    <a:lumOff val="15000"/>
                  </a:schemeClr>
                </a:solidFill>
                <a:latin typeface="+mj-lt"/>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dirty="0"/>
              <a:t>Subtitle</a:t>
            </a:r>
          </a:p>
        </p:txBody>
      </p:sp>
      <p:sp>
        <p:nvSpPr>
          <p:cNvPr id="4" name="Content Placeholder 3"/>
          <p:cNvSpPr>
            <a:spLocks noGrp="1"/>
          </p:cNvSpPr>
          <p:nvPr>
            <p:ph sz="half" idx="2"/>
          </p:nvPr>
        </p:nvSpPr>
        <p:spPr>
          <a:xfrm>
            <a:off x="558241" y="3100970"/>
            <a:ext cx="4186809" cy="3627120"/>
          </a:xfrm>
        </p:spPr>
        <p:txBody>
          <a:bodyPr/>
          <a:lstStyle>
            <a:lvl1pPr>
              <a:defRPr sz="1733"/>
            </a:lvl1pPr>
            <a:lvl2pPr>
              <a:defRPr sz="1485"/>
            </a:lvl2pPr>
            <a:lvl3pPr>
              <a:defRPr sz="1320"/>
            </a:lvl3pPr>
            <a:lvl4pPr>
              <a:defRPr sz="1155"/>
            </a:lvl4pPr>
            <a:lvl5pPr>
              <a:defRPr sz="1155"/>
            </a:lvl5pPr>
            <a:lvl6pPr>
              <a:defRPr sz="1155"/>
            </a:lvl6pPr>
            <a:lvl7pPr>
              <a:defRPr sz="1155"/>
            </a:lvl7pPr>
            <a:lvl8pPr>
              <a:defRPr sz="1155"/>
            </a:lvl8pPr>
            <a:lvl9pPr>
              <a:defRPr sz="11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5242941" y="2300630"/>
            <a:ext cx="4186809" cy="818693"/>
          </a:xfrm>
        </p:spPr>
        <p:txBody>
          <a:bodyPr anchor="ctr">
            <a:normAutofit/>
          </a:bodyPr>
          <a:lstStyle>
            <a:lvl1pPr marL="0" marR="0" indent="0" algn="l" defTabSz="754380" rtl="0" eaLnBrk="1" fontAlgn="auto" latinLnBrk="0" hangingPunct="1">
              <a:lnSpc>
                <a:spcPct val="85000"/>
              </a:lnSpc>
              <a:spcBef>
                <a:spcPts val="0"/>
              </a:spcBef>
              <a:spcAft>
                <a:spcPts val="0"/>
              </a:spcAft>
              <a:buClrTx/>
              <a:buSzPct val="50000"/>
              <a:buFont typeface="Wingdings" panose="05000000000000000000" pitchFamily="2" charset="2"/>
              <a:buNone/>
              <a:tabLst/>
              <a:defRPr sz="1650" b="1" cap="none" baseline="0">
                <a:latin typeface="+mj-lt"/>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dirty="0"/>
              <a:t>Never leave a single word hanging on the last line</a:t>
            </a:r>
          </a:p>
        </p:txBody>
      </p:sp>
      <p:sp>
        <p:nvSpPr>
          <p:cNvPr id="6" name="Content Placeholder 5"/>
          <p:cNvSpPr>
            <a:spLocks noGrp="1"/>
          </p:cNvSpPr>
          <p:nvPr>
            <p:ph sz="quarter" idx="4"/>
          </p:nvPr>
        </p:nvSpPr>
        <p:spPr>
          <a:xfrm>
            <a:off x="5242941" y="3098597"/>
            <a:ext cx="4186809" cy="3627120"/>
          </a:xfrm>
        </p:spPr>
        <p:txBody>
          <a:bodyPr/>
          <a:lstStyle>
            <a:lvl1pPr>
              <a:defRPr sz="1733"/>
            </a:lvl1pPr>
            <a:lvl2pPr>
              <a:defRPr sz="1485"/>
            </a:lvl2pPr>
            <a:lvl3pPr>
              <a:defRPr sz="1320"/>
            </a:lvl3pPr>
            <a:lvl4pPr>
              <a:defRPr sz="1155"/>
            </a:lvl4pPr>
            <a:lvl5pPr>
              <a:defRPr sz="1155"/>
            </a:lvl5pPr>
            <a:lvl6pPr>
              <a:defRPr sz="1155"/>
            </a:lvl6pPr>
            <a:lvl7pPr>
              <a:defRPr sz="1155"/>
            </a:lvl7pPr>
            <a:lvl8pPr>
              <a:defRPr sz="1155"/>
            </a:lvl8pPr>
            <a:lvl9pPr>
              <a:defRPr sz="11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5187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3350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70A6-27FB-4FD7-90B6-FEBA09E9431E}"/>
              </a:ext>
            </a:extLst>
          </p:cNvPr>
          <p:cNvSpPr>
            <a:spLocks noGrp="1"/>
          </p:cNvSpPr>
          <p:nvPr>
            <p:ph type="title"/>
          </p:nvPr>
        </p:nvSpPr>
        <p:spPr>
          <a:xfrm>
            <a:off x="686277" y="1937709"/>
            <a:ext cx="8675370" cy="323310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5F6F9-0DBB-406D-BDC5-AF0EA35C6A7F}"/>
              </a:ext>
            </a:extLst>
          </p:cNvPr>
          <p:cNvSpPr>
            <a:spLocks noGrp="1"/>
          </p:cNvSpPr>
          <p:nvPr>
            <p:ph type="body" idx="1"/>
          </p:nvPr>
        </p:nvSpPr>
        <p:spPr>
          <a:xfrm>
            <a:off x="686277" y="5201398"/>
            <a:ext cx="8675370" cy="1700212"/>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2E9BBB-EE8A-483F-9FCD-527E91946619}"/>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5" name="Footer Placeholder 4">
            <a:extLst>
              <a:ext uri="{FF2B5EF4-FFF2-40B4-BE49-F238E27FC236}">
                <a16:creationId xmlns:a16="http://schemas.microsoft.com/office/drawing/2014/main" id="{D4D8EE0F-A306-495A-957D-C647C79A13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10F74-48B4-4E26-A6DD-3AF29CFCA70D}"/>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3099243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42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Rectangle 1"/>
          <p:cNvSpPr/>
          <p:nvPr/>
        </p:nvSpPr>
        <p:spPr>
          <a:xfrm>
            <a:off x="0" y="0"/>
            <a:ext cx="37719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315832" y="614586"/>
            <a:ext cx="3220942" cy="2176272"/>
          </a:xfrm>
        </p:spPr>
        <p:txBody>
          <a:bodyPr anchor="ctr" anchorCtr="0">
            <a:noAutofit/>
          </a:bodyPr>
          <a:lstStyle>
            <a:lvl1pPr algn="l">
              <a:lnSpc>
                <a:spcPct val="85000"/>
              </a:lnSpc>
              <a:defRPr sz="2970" spc="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84354" y="614587"/>
            <a:ext cx="5029200" cy="6705452"/>
          </a:xfrm>
        </p:spPr>
        <p:txBody>
          <a:bodyPr/>
          <a:lstStyle>
            <a:lvl1pPr>
              <a:defRPr sz="1815"/>
            </a:lvl1pPr>
            <a:lvl2pPr>
              <a:defRPr sz="1568"/>
            </a:lvl2pPr>
            <a:lvl3pPr>
              <a:defRPr sz="1403"/>
            </a:lvl3pPr>
            <a:lvl4pPr>
              <a:defRPr sz="1238"/>
            </a:lvl4pPr>
            <a:lvl5pPr>
              <a:defRPr sz="1155"/>
            </a:lvl5pPr>
            <a:lvl6pPr>
              <a:defRPr sz="1155"/>
            </a:lvl6pPr>
            <a:lvl7pPr>
              <a:defRPr sz="1155"/>
            </a:lvl7pPr>
            <a:lvl8pPr>
              <a:defRPr sz="1155"/>
            </a:lvl8pPr>
            <a:lvl9pPr>
              <a:defRPr sz="11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6900" y="2846722"/>
            <a:ext cx="3235451" cy="3543919"/>
          </a:xfrm>
        </p:spPr>
        <p:txBody>
          <a:bodyPr>
            <a:normAutofit/>
          </a:bodyPr>
          <a:lstStyle>
            <a:lvl1pPr marL="0" marR="0" indent="0" algn="l" defTabSz="754380" rtl="0" eaLnBrk="1" fontAlgn="auto" latinLnBrk="0" hangingPunct="1">
              <a:lnSpc>
                <a:spcPct val="100000"/>
              </a:lnSpc>
              <a:spcBef>
                <a:spcPts val="990"/>
              </a:spcBef>
              <a:spcAft>
                <a:spcPts val="0"/>
              </a:spcAft>
              <a:buClrTx/>
              <a:buSzTx/>
              <a:buFontTx/>
              <a:buNone/>
              <a:tabLst/>
              <a:defRPr sz="1238">
                <a:solidFill>
                  <a:schemeClr val="bg1"/>
                </a:solidFill>
              </a:defRPr>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marL="0" marR="0" lvl="0" indent="0" algn="l" defTabSz="754380" rtl="0" eaLnBrk="1" fontAlgn="auto" latinLnBrk="0" hangingPunct="1">
              <a:lnSpc>
                <a:spcPct val="100000"/>
              </a:lnSpc>
              <a:spcBef>
                <a:spcPts val="1155"/>
              </a:spcBef>
              <a:spcAft>
                <a:spcPts val="0"/>
              </a:spcAft>
              <a:buClrTx/>
              <a:buSzTx/>
              <a:buFontTx/>
              <a:buNone/>
              <a:tabLst/>
              <a:defRPr/>
            </a:pPr>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32" y="6563360"/>
            <a:ext cx="1005840" cy="1036320"/>
          </a:xfrm>
          <a:prstGeom prst="rect">
            <a:avLst/>
          </a:prstGeom>
        </p:spPr>
      </p:pic>
    </p:spTree>
    <p:extLst>
      <p:ext uri="{BB962C8B-B14F-4D97-AF65-F5344CB8AC3E}">
        <p14:creationId xmlns:p14="http://schemas.microsoft.com/office/powerpoint/2010/main" val="1949502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6286500" y="0"/>
            <a:ext cx="37719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602332" y="614586"/>
            <a:ext cx="3220942" cy="2176272"/>
          </a:xfrm>
        </p:spPr>
        <p:txBody>
          <a:bodyPr anchor="ctr" anchorCtr="0">
            <a:noAutofit/>
          </a:bodyPr>
          <a:lstStyle>
            <a:lvl1pPr algn="ctr">
              <a:lnSpc>
                <a:spcPct val="85000"/>
              </a:lnSpc>
              <a:defRPr sz="297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863600"/>
            <a:ext cx="5029200" cy="5181600"/>
          </a:xfrm>
        </p:spPr>
        <p:txBody>
          <a:bodyPr/>
          <a:lstStyle>
            <a:lvl1pPr>
              <a:defRPr sz="1815"/>
            </a:lvl1pPr>
            <a:lvl2pPr>
              <a:defRPr sz="1568"/>
            </a:lvl2pPr>
            <a:lvl3pPr>
              <a:defRPr sz="1403"/>
            </a:lvl3pPr>
            <a:lvl4pPr>
              <a:defRPr sz="1238"/>
            </a:lvl4pPr>
            <a:lvl5pPr>
              <a:defRPr sz="1155"/>
            </a:lvl5pPr>
            <a:lvl6pPr>
              <a:defRPr sz="1155"/>
            </a:lvl6pPr>
            <a:lvl7pPr>
              <a:defRPr sz="1155"/>
            </a:lvl7pPr>
            <a:lvl8pPr>
              <a:defRPr sz="1155"/>
            </a:lvl8pPr>
            <a:lvl9pPr>
              <a:defRPr sz="11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400" y="2846722"/>
            <a:ext cx="3235451" cy="3543919"/>
          </a:xfrm>
        </p:spPr>
        <p:txBody>
          <a:bodyPr>
            <a:normAutofit/>
          </a:bodyPr>
          <a:lstStyle>
            <a:lvl1pPr marL="0" marR="0" indent="0" algn="l" defTabSz="754380" rtl="0" eaLnBrk="1" fontAlgn="auto" latinLnBrk="0" hangingPunct="1">
              <a:lnSpc>
                <a:spcPct val="100000"/>
              </a:lnSpc>
              <a:spcBef>
                <a:spcPts val="990"/>
              </a:spcBef>
              <a:spcAft>
                <a:spcPts val="0"/>
              </a:spcAft>
              <a:buClrTx/>
              <a:buSzTx/>
              <a:buFontTx/>
              <a:buNone/>
              <a:tabLst/>
              <a:defRPr sz="1238">
                <a:solidFill>
                  <a:schemeClr val="bg1"/>
                </a:solidFill>
              </a:defRPr>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marL="0" marR="0" lvl="0" indent="0" algn="l" defTabSz="754380" rtl="0" eaLnBrk="1" fontAlgn="auto" latinLnBrk="0" hangingPunct="1">
              <a:lnSpc>
                <a:spcPct val="100000"/>
              </a:lnSpc>
              <a:spcBef>
                <a:spcPts val="1155"/>
              </a:spcBef>
              <a:spcAft>
                <a:spcPts val="0"/>
              </a:spcAft>
              <a:buClrTx/>
              <a:buSzTx/>
              <a:buFontTx/>
              <a:buNone/>
              <a:tabLst/>
              <a:defRPr/>
            </a:pPr>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3827" y="6426002"/>
            <a:ext cx="1005840" cy="1036320"/>
          </a:xfrm>
          <a:prstGeom prst="rect">
            <a:avLst/>
          </a:prstGeom>
        </p:spPr>
      </p:pic>
    </p:spTree>
    <p:extLst>
      <p:ext uri="{BB962C8B-B14F-4D97-AF65-F5344CB8AC3E}">
        <p14:creationId xmlns:p14="http://schemas.microsoft.com/office/powerpoint/2010/main" val="2600596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6060" y="6358256"/>
            <a:ext cx="8894140" cy="1104066"/>
          </a:xfrm>
        </p:spPr>
        <p:txBody>
          <a:bodyPr anchor="ctr" anchorCtr="0">
            <a:normAutofit/>
          </a:bodyPr>
          <a:lstStyle>
            <a:lvl1pPr>
              <a:lnSpc>
                <a:spcPct val="85000"/>
              </a:lnSpc>
              <a:defRPr sz="231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0058400" cy="6041746"/>
          </a:xfrm>
          <a:solidFill>
            <a:schemeClr val="accent1">
              <a:lumMod val="40000"/>
              <a:lumOff val="60000"/>
            </a:schemeClr>
          </a:solidFill>
        </p:spPr>
        <p:txBody>
          <a:bodyPr anchor="t"/>
          <a:lstStyle>
            <a:lvl1pPr marL="0" indent="0" algn="ctr">
              <a:spcBef>
                <a:spcPts val="660"/>
              </a:spcBef>
              <a:buNone/>
              <a:defRPr sz="2640">
                <a:solidFill>
                  <a:srgbClr val="4D4D4D"/>
                </a:solidFill>
              </a:defRPr>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830" y="6426002"/>
            <a:ext cx="1005840" cy="1036320"/>
          </a:xfrm>
          <a:prstGeom prst="rect">
            <a:avLst/>
          </a:prstGeom>
        </p:spPr>
      </p:pic>
    </p:spTree>
    <p:extLst>
      <p:ext uri="{BB962C8B-B14F-4D97-AF65-F5344CB8AC3E}">
        <p14:creationId xmlns:p14="http://schemas.microsoft.com/office/powerpoint/2010/main" val="337829094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266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759" y="788035"/>
            <a:ext cx="2168843" cy="54406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36509" y="809630"/>
            <a:ext cx="6380798" cy="6120765"/>
          </a:xfrm>
        </p:spPr>
        <p:txBody>
          <a:bodyPr vert="eaVert"/>
          <a:lstStyle>
            <a:lvl1pPr marL="188595" indent="-188595">
              <a:buSzPct val="50000"/>
              <a:buFont typeface="Wingdings" panose="05000000000000000000" pitchFamily="2" charset="2"/>
              <a:buChar char="¥"/>
              <a:defRPr/>
            </a:lvl1pPr>
            <a:lvl2pPr marL="377190" indent="-188595">
              <a:buFont typeface="Arial" panose="020B0604020202020204" pitchFamily="34" charset="0"/>
              <a:buChar char="•"/>
              <a:defRPr/>
            </a:lvl2pPr>
            <a:lvl3pPr marL="565785" indent="-188595">
              <a:buSzPct val="50000"/>
              <a:buFont typeface="Wingdings" panose="05000000000000000000" pitchFamily="2" charset="2"/>
              <a:buChar char="«"/>
              <a:defRPr i="0"/>
            </a:lvl3pPr>
            <a:lvl4pPr marL="565785" indent="188595">
              <a:buFont typeface="Wingdings" panose="05000000000000000000" pitchFamily="2" charset="2"/>
              <a:buChar char="§"/>
              <a:defRPr/>
            </a:lvl4pPr>
            <a:lvl5pPr marL="754380" indent="188595">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751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1F07-03A6-4882-A739-B4D56E722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3CB90-F6DF-477F-BA37-F9A3705A3973}"/>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BFD3F-7971-4BEF-87D0-80A25630EF2E}"/>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88E02-9AA5-47A9-A858-815441BE6CDD}"/>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6" name="Footer Placeholder 5">
            <a:extLst>
              <a:ext uri="{FF2B5EF4-FFF2-40B4-BE49-F238E27FC236}">
                <a16:creationId xmlns:a16="http://schemas.microsoft.com/office/drawing/2014/main" id="{F138C507-5969-4B37-A34E-D7F85D5CE8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D2D2CD-4187-405A-911A-4AE55EBB34DB}"/>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321502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8A76-8C28-4BE0-864D-6AC346904D4A}"/>
              </a:ext>
            </a:extLst>
          </p:cNvPr>
          <p:cNvSpPr>
            <a:spLocks noGrp="1"/>
          </p:cNvSpPr>
          <p:nvPr>
            <p:ph type="title"/>
          </p:nvPr>
        </p:nvSpPr>
        <p:spPr>
          <a:xfrm>
            <a:off x="692825" y="413813"/>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BE6DA6-CED3-4B68-B46E-A7596B61E398}"/>
              </a:ext>
            </a:extLst>
          </p:cNvPr>
          <p:cNvSpPr>
            <a:spLocks noGrp="1"/>
          </p:cNvSpPr>
          <p:nvPr>
            <p:ph type="body" idx="1"/>
          </p:nvPr>
        </p:nvSpPr>
        <p:spPr>
          <a:xfrm>
            <a:off x="692826" y="1905318"/>
            <a:ext cx="4255174" cy="933767"/>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619CC-5173-4FD5-858E-240994FD3557}"/>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F3EB1-5D75-4106-B22B-D183B961E7D2}"/>
              </a:ext>
            </a:extLst>
          </p:cNvPr>
          <p:cNvSpPr>
            <a:spLocks noGrp="1"/>
          </p:cNvSpPr>
          <p:nvPr>
            <p:ph type="body" sz="quarter" idx="3"/>
          </p:nvPr>
        </p:nvSpPr>
        <p:spPr>
          <a:xfrm>
            <a:off x="5092068" y="1905318"/>
            <a:ext cx="4276130" cy="933767"/>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1D53A-ACD6-4C44-87AE-CDFE82C78DEE}"/>
              </a:ext>
            </a:extLst>
          </p:cNvPr>
          <p:cNvSpPr>
            <a:spLocks noGrp="1"/>
          </p:cNvSpPr>
          <p:nvPr>
            <p:ph sz="quarter" idx="4"/>
          </p:nvPr>
        </p:nvSpPr>
        <p:spPr>
          <a:xfrm>
            <a:off x="5092068"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18A6A7-B286-4F80-B6BA-5D7AFF54B5E9}"/>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8" name="Footer Placeholder 7">
            <a:extLst>
              <a:ext uri="{FF2B5EF4-FFF2-40B4-BE49-F238E27FC236}">
                <a16:creationId xmlns:a16="http://schemas.microsoft.com/office/drawing/2014/main" id="{50253EF4-A65F-4118-ABEB-B2466EA84C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47C92B-970B-4F99-B819-D8BFFB26C51C}"/>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316379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7807-4BE1-4724-A680-34993D459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0B496-C458-489E-ACB9-A8223208DE9D}"/>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4" name="Footer Placeholder 3">
            <a:extLst>
              <a:ext uri="{FF2B5EF4-FFF2-40B4-BE49-F238E27FC236}">
                <a16:creationId xmlns:a16="http://schemas.microsoft.com/office/drawing/2014/main" id="{BFF84349-1BB9-4485-8B8A-54646B5585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0FFC83-3B6B-4E4A-AF6F-5CB0C1C7F576}"/>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28917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F9399-9A7B-427A-90FC-F9309B4D359D}"/>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3" name="Footer Placeholder 2">
            <a:extLst>
              <a:ext uri="{FF2B5EF4-FFF2-40B4-BE49-F238E27FC236}">
                <a16:creationId xmlns:a16="http://schemas.microsoft.com/office/drawing/2014/main" id="{4F8CA5A6-B822-463A-B935-3670FB68AD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795685-D6F7-4883-B1EE-BCE8450D9542}"/>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125237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8CB9-3896-4E46-A3CA-DD967DBA432B}"/>
              </a:ext>
            </a:extLst>
          </p:cNvPr>
          <p:cNvSpPr>
            <a:spLocks noGrp="1"/>
          </p:cNvSpPr>
          <p:nvPr>
            <p:ph type="title"/>
          </p:nvPr>
        </p:nvSpPr>
        <p:spPr>
          <a:xfrm>
            <a:off x="692825" y="518160"/>
            <a:ext cx="3244096" cy="181356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52CA2D-D405-4AC6-A85A-ED663337FC21}"/>
              </a:ext>
            </a:extLst>
          </p:cNvPr>
          <p:cNvSpPr>
            <a:spLocks noGrp="1"/>
          </p:cNvSpPr>
          <p:nvPr>
            <p:ph idx="1"/>
          </p:nvPr>
        </p:nvSpPr>
        <p:spPr>
          <a:xfrm>
            <a:off x="4276130" y="1119088"/>
            <a:ext cx="5092065"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611D9-8834-47A1-BD3C-FCF6BCDCC602}"/>
              </a:ext>
            </a:extLst>
          </p:cNvPr>
          <p:cNvSpPr>
            <a:spLocks noGrp="1"/>
          </p:cNvSpPr>
          <p:nvPr>
            <p:ph type="body" sz="half" idx="2"/>
          </p:nvPr>
        </p:nvSpPr>
        <p:spPr>
          <a:xfrm>
            <a:off x="692825" y="2331720"/>
            <a:ext cx="3244096" cy="4319800"/>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CDBB9-FF21-46FE-9739-E4979F8972A6}"/>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6" name="Footer Placeholder 5">
            <a:extLst>
              <a:ext uri="{FF2B5EF4-FFF2-40B4-BE49-F238E27FC236}">
                <a16:creationId xmlns:a16="http://schemas.microsoft.com/office/drawing/2014/main" id="{84ADB3B0-FDC8-4DDB-9399-D04E45CC8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CA9455-77BF-4051-B712-B9CE88204DF4}"/>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400764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8A7A-8A3D-4BA0-A060-896AC72F9E07}"/>
              </a:ext>
            </a:extLst>
          </p:cNvPr>
          <p:cNvSpPr>
            <a:spLocks noGrp="1"/>
          </p:cNvSpPr>
          <p:nvPr>
            <p:ph type="title"/>
          </p:nvPr>
        </p:nvSpPr>
        <p:spPr>
          <a:xfrm>
            <a:off x="692825" y="518160"/>
            <a:ext cx="3244096" cy="181356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899ED1-DDD7-49E6-BEF3-BAF0D02E10A4}"/>
              </a:ext>
            </a:extLst>
          </p:cNvPr>
          <p:cNvSpPr>
            <a:spLocks noGrp="1"/>
          </p:cNvSpPr>
          <p:nvPr>
            <p:ph type="pic" idx="1"/>
          </p:nvPr>
        </p:nvSpPr>
        <p:spPr>
          <a:xfrm>
            <a:off x="4276130" y="1119088"/>
            <a:ext cx="5092065" cy="5523442"/>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a:extLst>
              <a:ext uri="{FF2B5EF4-FFF2-40B4-BE49-F238E27FC236}">
                <a16:creationId xmlns:a16="http://schemas.microsoft.com/office/drawing/2014/main" id="{3B81E326-9ADA-471A-A87B-F783B6241D45}"/>
              </a:ext>
            </a:extLst>
          </p:cNvPr>
          <p:cNvSpPr>
            <a:spLocks noGrp="1"/>
          </p:cNvSpPr>
          <p:nvPr>
            <p:ph type="body" sz="half" idx="2"/>
          </p:nvPr>
        </p:nvSpPr>
        <p:spPr>
          <a:xfrm>
            <a:off x="692825" y="2331720"/>
            <a:ext cx="3244096" cy="4319800"/>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FBB1-C35A-4507-BAF8-87DDB408E582}"/>
              </a:ext>
            </a:extLst>
          </p:cNvPr>
          <p:cNvSpPr>
            <a:spLocks noGrp="1"/>
          </p:cNvSpPr>
          <p:nvPr>
            <p:ph type="dt" sz="half" idx="10"/>
          </p:nvPr>
        </p:nvSpPr>
        <p:spPr/>
        <p:txBody>
          <a:bodyPr/>
          <a:lstStyle/>
          <a:p>
            <a:fld id="{A570E0F4-BD48-4101-A705-0135A4BE1EA4}" type="datetimeFigureOut">
              <a:rPr lang="en-US" smtClean="0"/>
              <a:t>2/12/2024</a:t>
            </a:fld>
            <a:endParaRPr lang="en-US" dirty="0"/>
          </a:p>
        </p:txBody>
      </p:sp>
      <p:sp>
        <p:nvSpPr>
          <p:cNvPr id="6" name="Footer Placeholder 5">
            <a:extLst>
              <a:ext uri="{FF2B5EF4-FFF2-40B4-BE49-F238E27FC236}">
                <a16:creationId xmlns:a16="http://schemas.microsoft.com/office/drawing/2014/main" id="{7A433372-E8C6-4852-BB00-898E711DE4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D2BD04-2F8E-4B56-8BDA-0BAEEE42544E}"/>
              </a:ext>
            </a:extLst>
          </p:cNvPr>
          <p:cNvSpPr>
            <a:spLocks noGrp="1"/>
          </p:cNvSpPr>
          <p:nvPr>
            <p:ph type="sldNum" sz="quarter" idx="12"/>
          </p:nvPr>
        </p:nvSpPr>
        <p:spPr/>
        <p:txBody>
          <a:bodyPr/>
          <a:lstStyle/>
          <a:p>
            <a:fld id="{EAD75CEE-142C-4C8F-B8A8-EF97457646F2}" type="slidenum">
              <a:rPr lang="en-US" smtClean="0"/>
              <a:t>‹#›</a:t>
            </a:fld>
            <a:endParaRPr lang="en-US" dirty="0"/>
          </a:p>
        </p:txBody>
      </p:sp>
    </p:spTree>
    <p:extLst>
      <p:ext uri="{BB962C8B-B14F-4D97-AF65-F5344CB8AC3E}">
        <p14:creationId xmlns:p14="http://schemas.microsoft.com/office/powerpoint/2010/main" val="8426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FA42D3-9F62-4B4A-B7A4-8ED44EC6A21D}"/>
              </a:ext>
            </a:extLst>
          </p:cNvPr>
          <p:cNvSpPr>
            <a:spLocks noGrp="1"/>
          </p:cNvSpPr>
          <p:nvPr>
            <p:ph type="title"/>
          </p:nvPr>
        </p:nvSpPr>
        <p:spPr>
          <a:xfrm>
            <a:off x="691515" y="413813"/>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458B7B-86A4-410F-A06A-C33401EF9674}"/>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FB4FC-45B0-4E03-A939-EC4843663A8F}"/>
              </a:ext>
            </a:extLst>
          </p:cNvPr>
          <p:cNvSpPr>
            <a:spLocks noGrp="1"/>
          </p:cNvSpPr>
          <p:nvPr>
            <p:ph type="dt" sz="half" idx="2"/>
          </p:nvPr>
        </p:nvSpPr>
        <p:spPr>
          <a:xfrm>
            <a:off x="691515" y="7203870"/>
            <a:ext cx="226314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A570E0F4-BD48-4101-A705-0135A4BE1EA4}" type="datetimeFigureOut">
              <a:rPr lang="en-US" smtClean="0"/>
              <a:t>2/12/2024</a:t>
            </a:fld>
            <a:endParaRPr lang="en-US" dirty="0"/>
          </a:p>
        </p:txBody>
      </p:sp>
      <p:sp>
        <p:nvSpPr>
          <p:cNvPr id="5" name="Footer Placeholder 4">
            <a:extLst>
              <a:ext uri="{FF2B5EF4-FFF2-40B4-BE49-F238E27FC236}">
                <a16:creationId xmlns:a16="http://schemas.microsoft.com/office/drawing/2014/main" id="{D3938680-3E45-4960-98DF-3403071ABE4E}"/>
              </a:ext>
            </a:extLst>
          </p:cNvPr>
          <p:cNvSpPr>
            <a:spLocks noGrp="1"/>
          </p:cNvSpPr>
          <p:nvPr>
            <p:ph type="ftr" sz="quarter" idx="3"/>
          </p:nvPr>
        </p:nvSpPr>
        <p:spPr>
          <a:xfrm>
            <a:off x="3331845" y="7203870"/>
            <a:ext cx="339471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52D228-D5B9-45FA-92C2-40DBCBF08D46}"/>
              </a:ext>
            </a:extLst>
          </p:cNvPr>
          <p:cNvSpPr>
            <a:spLocks noGrp="1"/>
          </p:cNvSpPr>
          <p:nvPr>
            <p:ph type="sldNum" sz="quarter" idx="4"/>
          </p:nvPr>
        </p:nvSpPr>
        <p:spPr>
          <a:xfrm>
            <a:off x="7103745" y="7203870"/>
            <a:ext cx="226314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EAD75CEE-142C-4C8F-B8A8-EF97457646F2}" type="slidenum">
              <a:rPr lang="en-US" smtClean="0"/>
              <a:t>‹#›</a:t>
            </a:fld>
            <a:endParaRPr lang="en-US" dirty="0"/>
          </a:p>
        </p:txBody>
      </p:sp>
    </p:spTree>
    <p:extLst>
      <p:ext uri="{BB962C8B-B14F-4D97-AF65-F5344CB8AC3E}">
        <p14:creationId xmlns:p14="http://schemas.microsoft.com/office/powerpoint/2010/main" val="2000327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A570E0F4-BD48-4101-A705-0135A4BE1EA4}" type="datetimeFigureOut">
              <a:rPr lang="en-US" smtClean="0"/>
              <a:t>2/12/2024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AD75CEE-142C-4C8F-B8A8-EF97457646F2}" type="slidenum">
              <a:rPr lang="en-US" smtClean="0"/>
              <a:t>‹#›</a:t>
            </a:fld>
            <a:endParaRPr lang="en-US" dirty="0"/>
          </a:p>
        </p:txBody>
      </p:sp>
    </p:spTree>
    <p:extLst>
      <p:ext uri="{BB962C8B-B14F-4D97-AF65-F5344CB8AC3E}">
        <p14:creationId xmlns:p14="http://schemas.microsoft.com/office/powerpoint/2010/main" val="1495493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578" y="317852"/>
            <a:ext cx="9490586" cy="17116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8662" y="2259183"/>
            <a:ext cx="9473805" cy="4268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2038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754380" rtl="0" eaLnBrk="1" latinLnBrk="0" hangingPunct="1">
        <a:lnSpc>
          <a:spcPct val="90000"/>
        </a:lnSpc>
        <a:spcBef>
          <a:spcPct val="0"/>
        </a:spcBef>
        <a:buNone/>
        <a:defRPr sz="3630" kern="1200" spc="-99" baseline="0">
          <a:solidFill>
            <a:schemeClr val="accent1"/>
          </a:solidFill>
          <a:latin typeface="+mj-lt"/>
          <a:ea typeface="+mj-ea"/>
          <a:cs typeface="+mj-cs"/>
        </a:defRPr>
      </a:lvl1pPr>
    </p:titleStyle>
    <p:bodyStyle>
      <a:lvl1pPr marL="188595" indent="-188595" algn="l" defTabSz="754380" rtl="0" eaLnBrk="1" latinLnBrk="0" hangingPunct="1">
        <a:lnSpc>
          <a:spcPct val="85000"/>
        </a:lnSpc>
        <a:spcBef>
          <a:spcPts val="1073"/>
        </a:spcBef>
        <a:buSzPct val="50000"/>
        <a:buFont typeface="Wingdings" panose="05000000000000000000" pitchFamily="2" charset="2"/>
        <a:buChar char="¥"/>
        <a:defRPr sz="1980" kern="1200">
          <a:solidFill>
            <a:schemeClr val="tx1">
              <a:lumMod val="85000"/>
              <a:lumOff val="15000"/>
            </a:schemeClr>
          </a:solidFill>
          <a:latin typeface="+mn-lt"/>
          <a:ea typeface="+mn-ea"/>
          <a:cs typeface="+mn-cs"/>
        </a:defRPr>
      </a:lvl1pPr>
      <a:lvl2pPr marL="377190" indent="-188595" algn="l" defTabSz="754380" rtl="0" eaLnBrk="1" latinLnBrk="0" hangingPunct="1">
        <a:lnSpc>
          <a:spcPct val="85000"/>
        </a:lnSpc>
        <a:spcBef>
          <a:spcPts val="495"/>
        </a:spcBef>
        <a:buSzPct val="50000"/>
        <a:buFont typeface="Wingdings" panose="05000000000000000000" pitchFamily="2" charset="2"/>
        <a:buChar char="«"/>
        <a:defRPr sz="1980" kern="1200">
          <a:solidFill>
            <a:schemeClr val="tx1">
              <a:lumMod val="85000"/>
              <a:lumOff val="15000"/>
            </a:schemeClr>
          </a:solidFill>
          <a:latin typeface="+mn-lt"/>
          <a:ea typeface="+mn-ea"/>
          <a:cs typeface="+mn-cs"/>
        </a:defRPr>
      </a:lvl2pPr>
      <a:lvl3pPr marL="565785" indent="-188595" algn="l" defTabSz="754380" rtl="0" eaLnBrk="1" latinLnBrk="0" hangingPunct="1">
        <a:lnSpc>
          <a:spcPct val="85000"/>
        </a:lnSpc>
        <a:spcBef>
          <a:spcPts val="495"/>
        </a:spcBef>
        <a:buFont typeface="Arial" pitchFamily="34" charset="0"/>
        <a:buChar char="•"/>
        <a:defRPr sz="1650" i="0" kern="1200">
          <a:solidFill>
            <a:schemeClr val="tx1">
              <a:lumMod val="85000"/>
              <a:lumOff val="15000"/>
            </a:schemeClr>
          </a:solidFill>
          <a:latin typeface="+mn-lt"/>
          <a:ea typeface="+mn-ea"/>
          <a:cs typeface="+mn-cs"/>
        </a:defRPr>
      </a:lvl3pPr>
      <a:lvl4pPr marL="754380" indent="-188595" algn="l" defTabSz="754380" rtl="0" eaLnBrk="1" latinLnBrk="0" hangingPunct="1">
        <a:lnSpc>
          <a:spcPct val="85000"/>
        </a:lnSpc>
        <a:spcBef>
          <a:spcPts val="495"/>
        </a:spcBef>
        <a:buFont typeface="Courier New" panose="02070309020205020404" pitchFamily="49" charset="0"/>
        <a:buChar char="o"/>
        <a:defRPr sz="1485" i="0" kern="1200">
          <a:solidFill>
            <a:schemeClr val="tx1">
              <a:lumMod val="85000"/>
              <a:lumOff val="15000"/>
            </a:schemeClr>
          </a:solidFill>
          <a:latin typeface="+mn-lt"/>
          <a:ea typeface="+mn-ea"/>
          <a:cs typeface="+mn-cs"/>
        </a:defRPr>
      </a:lvl4pPr>
      <a:lvl5pPr marL="942975" indent="-188595" algn="l" defTabSz="754380" rtl="0" eaLnBrk="1" latinLnBrk="0" hangingPunct="1">
        <a:lnSpc>
          <a:spcPct val="85000"/>
        </a:lnSpc>
        <a:spcBef>
          <a:spcPts val="495"/>
        </a:spcBef>
        <a:buFont typeface="Wingdings" panose="05000000000000000000" pitchFamily="2" charset="2"/>
        <a:buChar char="§"/>
        <a:defRPr sz="1485" i="0" kern="1200">
          <a:solidFill>
            <a:schemeClr val="tx1">
              <a:lumMod val="85000"/>
              <a:lumOff val="15000"/>
            </a:schemeClr>
          </a:solidFill>
          <a:latin typeface="+mn-lt"/>
          <a:ea typeface="+mn-ea"/>
          <a:cs typeface="+mn-cs"/>
        </a:defRPr>
      </a:lvl5pPr>
      <a:lvl6pPr marL="990000" indent="-188595" algn="l" defTabSz="754380" rtl="0" eaLnBrk="1" latinLnBrk="0" hangingPunct="1">
        <a:lnSpc>
          <a:spcPct val="85000"/>
        </a:lnSpc>
        <a:spcBef>
          <a:spcPts val="495"/>
        </a:spcBef>
        <a:buFont typeface="Arial" pitchFamily="34" charset="0"/>
        <a:buChar char=" "/>
        <a:defRPr sz="1485" kern="1200">
          <a:solidFill>
            <a:schemeClr val="tx1">
              <a:lumMod val="85000"/>
              <a:lumOff val="15000"/>
            </a:schemeClr>
          </a:solidFill>
          <a:latin typeface="+mn-lt"/>
          <a:ea typeface="+mn-ea"/>
          <a:cs typeface="+mn-cs"/>
        </a:defRPr>
      </a:lvl6pPr>
      <a:lvl7pPr marL="1155000" indent="-188595" algn="l" defTabSz="754380" rtl="0" eaLnBrk="1" latinLnBrk="0" hangingPunct="1">
        <a:lnSpc>
          <a:spcPct val="85000"/>
        </a:lnSpc>
        <a:spcBef>
          <a:spcPts val="495"/>
        </a:spcBef>
        <a:buFont typeface="Arial" pitchFamily="34" charset="0"/>
        <a:buChar char=" "/>
        <a:defRPr sz="1485" kern="1200">
          <a:solidFill>
            <a:schemeClr val="tx1">
              <a:lumMod val="85000"/>
              <a:lumOff val="15000"/>
            </a:schemeClr>
          </a:solidFill>
          <a:latin typeface="+mn-lt"/>
          <a:ea typeface="+mn-ea"/>
          <a:cs typeface="+mn-cs"/>
        </a:defRPr>
      </a:lvl7pPr>
      <a:lvl8pPr marL="1320000" indent="-188595" algn="l" defTabSz="754380" rtl="0" eaLnBrk="1" latinLnBrk="0" hangingPunct="1">
        <a:lnSpc>
          <a:spcPct val="85000"/>
        </a:lnSpc>
        <a:spcBef>
          <a:spcPts val="495"/>
        </a:spcBef>
        <a:buFont typeface="Arial" pitchFamily="34" charset="0"/>
        <a:buChar char=" "/>
        <a:defRPr sz="1485" kern="1200">
          <a:solidFill>
            <a:schemeClr val="tx1">
              <a:lumMod val="85000"/>
              <a:lumOff val="15000"/>
            </a:schemeClr>
          </a:solidFill>
          <a:latin typeface="+mn-lt"/>
          <a:ea typeface="+mn-ea"/>
          <a:cs typeface="+mn-cs"/>
        </a:defRPr>
      </a:lvl8pPr>
      <a:lvl9pPr marL="1485000" indent="-188595" algn="l" defTabSz="754380" rtl="0" eaLnBrk="1" latinLnBrk="0" hangingPunct="1">
        <a:lnSpc>
          <a:spcPct val="85000"/>
        </a:lnSpc>
        <a:spcBef>
          <a:spcPts val="495"/>
        </a:spcBef>
        <a:buFont typeface="Arial" pitchFamily="34" charset="0"/>
        <a:buChar char=" "/>
        <a:defRPr sz="1485" kern="1200">
          <a:solidFill>
            <a:schemeClr val="tx1">
              <a:lumMod val="85000"/>
              <a:lumOff val="15000"/>
            </a:schemeClr>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4BA64F-2471-402C-A893-1B2B3B952194}"/>
              </a:ext>
            </a:extLst>
          </p:cNvPr>
          <p:cNvSpPr/>
          <p:nvPr/>
        </p:nvSpPr>
        <p:spPr>
          <a:xfrm>
            <a:off x="0" y="5596506"/>
            <a:ext cx="10058400" cy="1175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4E0AF0A-1ACE-42A9-9755-0B3DC389A292}"/>
              </a:ext>
            </a:extLst>
          </p:cNvPr>
          <p:cNvSpPr txBox="1"/>
          <p:nvPr/>
        </p:nvSpPr>
        <p:spPr>
          <a:xfrm>
            <a:off x="230842" y="1562514"/>
            <a:ext cx="7916208" cy="1938992"/>
          </a:xfrm>
          <a:prstGeom prst="rect">
            <a:avLst/>
          </a:prstGeom>
          <a:noFill/>
        </p:spPr>
        <p:txBody>
          <a:bodyPr wrap="square" lIns="91440" tIns="45720" rIns="91440" bIns="45720" rtlCol="0" anchor="t">
            <a:spAutoFit/>
          </a:bodyPr>
          <a:lstStyle/>
          <a:p>
            <a:r>
              <a:rPr lang="en-GB" sz="6000" b="1" spc="-150" dirty="0">
                <a:solidFill>
                  <a:srgbClr val="2F5597"/>
                </a:solidFill>
                <a:latin typeface="Arial"/>
                <a:cs typeface="Arial"/>
              </a:rPr>
              <a:t>DSW to LPN Certificate Program</a:t>
            </a:r>
            <a:endParaRPr lang="en-US" sz="6000" b="1" spc="-150" dirty="0">
              <a:solidFill>
                <a:srgbClr val="2F559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A93DD81-946A-46EC-9D82-93905C958AF6}"/>
              </a:ext>
            </a:extLst>
          </p:cNvPr>
          <p:cNvSpPr txBox="1"/>
          <p:nvPr/>
        </p:nvSpPr>
        <p:spPr>
          <a:xfrm>
            <a:off x="6593113" y="7042414"/>
            <a:ext cx="3327679" cy="461665"/>
          </a:xfrm>
          <a:prstGeom prst="rect">
            <a:avLst/>
          </a:prstGeom>
          <a:solidFill>
            <a:schemeClr val="bg1"/>
          </a:solidFill>
        </p:spPr>
        <p:txBody>
          <a:bodyPr wrap="square" lIns="91440" tIns="45720" rIns="91440" bIns="45720" rtlCol="0" anchor="t">
            <a:spAutoFit/>
          </a:bodyPr>
          <a:lstStyle/>
          <a:p>
            <a:pPr algn="r"/>
            <a:r>
              <a:rPr lang="en-GB" sz="2400" dirty="0">
                <a:latin typeface="Arial"/>
                <a:cs typeface="Arial"/>
              </a:rPr>
              <a:t>February 2024</a:t>
            </a:r>
            <a:endParaRPr lang="en-US" sz="2400" dirty="0">
              <a:solidFill>
                <a:schemeClr val="accent1">
                  <a:lumMod val="50000"/>
                </a:schemeClr>
              </a:solidFill>
              <a:latin typeface="Arial"/>
              <a:cs typeface="Arial"/>
            </a:endParaRPr>
          </a:p>
        </p:txBody>
      </p:sp>
      <p:sp>
        <p:nvSpPr>
          <p:cNvPr id="5" name="TextBox 4">
            <a:extLst>
              <a:ext uri="{FF2B5EF4-FFF2-40B4-BE49-F238E27FC236}">
                <a16:creationId xmlns:a16="http://schemas.microsoft.com/office/drawing/2014/main" id="{6534067F-4FCD-77A7-2997-D1732B8E44C6}"/>
              </a:ext>
            </a:extLst>
          </p:cNvPr>
          <p:cNvSpPr txBox="1"/>
          <p:nvPr/>
        </p:nvSpPr>
        <p:spPr>
          <a:xfrm>
            <a:off x="1248123" y="6302886"/>
            <a:ext cx="6052458" cy="307777"/>
          </a:xfrm>
          <a:prstGeom prst="rect">
            <a:avLst/>
          </a:prstGeom>
          <a:noFill/>
        </p:spPr>
        <p:txBody>
          <a:bodyPr wrap="square" lIns="91440" tIns="45720" rIns="91440" bIns="45720" rtlCol="0" anchor="t">
            <a:spAutoFit/>
          </a:bodyPr>
          <a:lstStyle/>
          <a:p>
            <a:endParaRPr lang="en-US" sz="1400" dirty="0">
              <a:latin typeface="Arial"/>
              <a:cs typeface="Arial"/>
            </a:endParaRPr>
          </a:p>
        </p:txBody>
      </p:sp>
      <p:sp>
        <p:nvSpPr>
          <p:cNvPr id="8" name="Rectangle 7">
            <a:extLst>
              <a:ext uri="{FF2B5EF4-FFF2-40B4-BE49-F238E27FC236}">
                <a16:creationId xmlns:a16="http://schemas.microsoft.com/office/drawing/2014/main" id="{18859CC3-E761-1236-6614-5289C65CAE2B}"/>
              </a:ext>
            </a:extLst>
          </p:cNvPr>
          <p:cNvSpPr/>
          <p:nvPr/>
        </p:nvSpPr>
        <p:spPr>
          <a:xfrm>
            <a:off x="230842" y="5000994"/>
            <a:ext cx="2536713" cy="2366682"/>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with low confidence">
            <a:extLst>
              <a:ext uri="{FF2B5EF4-FFF2-40B4-BE49-F238E27FC236}">
                <a16:creationId xmlns:a16="http://schemas.microsoft.com/office/drawing/2014/main" id="{8FF16FCB-903B-783E-A18E-A07746902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52" y="5326256"/>
            <a:ext cx="2173792" cy="1622008"/>
          </a:xfrm>
          <a:prstGeom prst="rect">
            <a:avLst/>
          </a:prstGeom>
        </p:spPr>
      </p:pic>
    </p:spTree>
    <p:extLst>
      <p:ext uri="{BB962C8B-B14F-4D97-AF65-F5344CB8AC3E}">
        <p14:creationId xmlns:p14="http://schemas.microsoft.com/office/powerpoint/2010/main" val="67447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C7C0C7-CB2A-4C01-BEF0-E82F100B82CC}"/>
              </a:ext>
            </a:extLst>
          </p:cNvPr>
          <p:cNvSpPr/>
          <p:nvPr/>
        </p:nvSpPr>
        <p:spPr>
          <a:xfrm>
            <a:off x="0" y="213005"/>
            <a:ext cx="10058399" cy="11103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1B06E88-9349-4F3F-BA1D-30F1D2F147E1}"/>
              </a:ext>
            </a:extLst>
          </p:cNvPr>
          <p:cNvSpPr txBox="1">
            <a:spLocks/>
          </p:cNvSpPr>
          <p:nvPr/>
        </p:nvSpPr>
        <p:spPr>
          <a:xfrm>
            <a:off x="663064" y="-1121"/>
            <a:ext cx="9144000" cy="132444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DSW TO LPN FELLOWSHIP</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IMPACT OF LPN VACANCIES</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A3E2676D-9B24-2CD1-72B3-8589C03989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90064" y="325573"/>
            <a:ext cx="1201061" cy="896190"/>
          </a:xfrm>
          <a:prstGeom prst="rect">
            <a:avLst/>
          </a:prstGeom>
        </p:spPr>
      </p:pic>
      <p:graphicFrame>
        <p:nvGraphicFramePr>
          <p:cNvPr id="3" name="Content Placeholder 2">
            <a:extLst>
              <a:ext uri="{FF2B5EF4-FFF2-40B4-BE49-F238E27FC236}">
                <a16:creationId xmlns:a16="http://schemas.microsoft.com/office/drawing/2014/main" id="{F4A3B811-1970-BBAF-B911-FC890D5DB841}"/>
              </a:ext>
            </a:extLst>
          </p:cNvPr>
          <p:cNvGraphicFramePr>
            <a:graphicFrameLocks noGrp="1"/>
          </p:cNvGraphicFramePr>
          <p:nvPr>
            <p:extLst>
              <p:ext uri="{D42A27DB-BD31-4B8C-83A1-F6EECF244321}">
                <p14:modId xmlns:p14="http://schemas.microsoft.com/office/powerpoint/2010/main" val="4272176202"/>
              </p:ext>
            </p:extLst>
          </p:nvPr>
        </p:nvGraphicFramePr>
        <p:xfrm>
          <a:off x="680816" y="1580989"/>
          <a:ext cx="8696765" cy="5909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C068CB4C-6DDB-799E-0F36-742986EB112A}"/>
              </a:ext>
            </a:extLst>
          </p:cNvPr>
          <p:cNvSpPr/>
          <p:nvPr/>
        </p:nvSpPr>
        <p:spPr>
          <a:xfrm>
            <a:off x="0" y="97970"/>
            <a:ext cx="10058399" cy="12253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3E239C2-67CE-0615-4DD6-4DA02F8851F3}"/>
              </a:ext>
            </a:extLst>
          </p:cNvPr>
          <p:cNvSpPr txBox="1">
            <a:spLocks/>
          </p:cNvSpPr>
          <p:nvPr/>
        </p:nvSpPr>
        <p:spPr>
          <a:xfrm>
            <a:off x="381000" y="116074"/>
            <a:ext cx="9014336" cy="118914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Arial"/>
                <a:cs typeface="Arial"/>
              </a:rPr>
              <a:t>DSW TO LPN CERTIFICATE PROGRAM</a:t>
            </a:r>
            <a:endParaRPr lang="en-GB" sz="16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Impact of LPN Vacancies</a:t>
            </a:r>
          </a:p>
        </p:txBody>
      </p:sp>
    </p:spTree>
    <p:extLst>
      <p:ext uri="{BB962C8B-B14F-4D97-AF65-F5344CB8AC3E}">
        <p14:creationId xmlns:p14="http://schemas.microsoft.com/office/powerpoint/2010/main" val="413785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C7C0C7-CB2A-4C01-BEF0-E82F100B82CC}"/>
              </a:ext>
            </a:extLst>
          </p:cNvPr>
          <p:cNvSpPr/>
          <p:nvPr/>
        </p:nvSpPr>
        <p:spPr>
          <a:xfrm>
            <a:off x="0" y="213005"/>
            <a:ext cx="10058399" cy="11103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1B06E88-9349-4F3F-BA1D-30F1D2F147E1}"/>
              </a:ext>
            </a:extLst>
          </p:cNvPr>
          <p:cNvSpPr txBox="1">
            <a:spLocks/>
          </p:cNvSpPr>
          <p:nvPr/>
        </p:nvSpPr>
        <p:spPr>
          <a:xfrm>
            <a:off x="663064" y="-1121"/>
            <a:ext cx="9144000" cy="132444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DSW TO LPN FELLOWSHIP</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EXISTING CHALLENGES</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C0D7E99F-F23F-4A6E-AA7A-4C8FA4FEFCEE}"/>
              </a:ext>
            </a:extLst>
          </p:cNvPr>
          <p:cNvGraphicFramePr>
            <a:graphicFrameLocks noGrp="1"/>
          </p:cNvGraphicFramePr>
          <p:nvPr>
            <p:extLst>
              <p:ext uri="{D42A27DB-BD31-4B8C-83A1-F6EECF244321}">
                <p14:modId xmlns:p14="http://schemas.microsoft.com/office/powerpoint/2010/main" val="2536179215"/>
              </p:ext>
            </p:extLst>
          </p:nvPr>
        </p:nvGraphicFramePr>
        <p:xfrm>
          <a:off x="558800" y="1537447"/>
          <a:ext cx="8836536" cy="5828172"/>
        </p:xfrm>
        <a:graphic>
          <a:graphicData uri="http://schemas.openxmlformats.org/drawingml/2006/table">
            <a:tbl>
              <a:tblPr>
                <a:tableStyleId>{5C22544A-7EE6-4342-B048-85BDC9FD1C3A}</a:tableStyleId>
              </a:tblPr>
              <a:tblGrid>
                <a:gridCol w="8682582">
                  <a:extLst>
                    <a:ext uri="{9D8B030D-6E8A-4147-A177-3AD203B41FA5}">
                      <a16:colId xmlns:a16="http://schemas.microsoft.com/office/drawing/2014/main" val="3234562215"/>
                    </a:ext>
                  </a:extLst>
                </a:gridCol>
                <a:gridCol w="153954">
                  <a:extLst>
                    <a:ext uri="{9D8B030D-6E8A-4147-A177-3AD203B41FA5}">
                      <a16:colId xmlns:a16="http://schemas.microsoft.com/office/drawing/2014/main" val="1565668605"/>
                    </a:ext>
                  </a:extLst>
                </a:gridCol>
              </a:tblGrid>
              <a:tr h="5426852">
                <a:tc>
                  <a:txBody>
                    <a:bodyPr/>
                    <a:lstStyle/>
                    <a:p>
                      <a:r>
                        <a:rPr lang="en-US" sz="1980" b="0" i="0" kern="1200" dirty="0">
                          <a:solidFill>
                            <a:schemeClr val="dk1"/>
                          </a:solidFill>
                          <a:effectLst/>
                          <a:latin typeface="+mn-lt"/>
                          <a:ea typeface="+mn-ea"/>
                          <a:cs typeface="+mn-cs"/>
                        </a:rPr>
                        <a:t>    </a:t>
                      </a:r>
                      <a:r>
                        <a:rPr lang="en-US" sz="2000" b="0" i="0" dirty="0">
                          <a:solidFill>
                            <a:srgbClr val="000000"/>
                          </a:solidFill>
                          <a:effectLst/>
                          <a:latin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0" marR="63500" marT="63500" marB="63500">
                    <a:noFill/>
                  </a:tcPr>
                </a:tc>
                <a:tc>
                  <a:txBody>
                    <a:bodyPr/>
                    <a:lstStyle/>
                    <a:p>
                      <a:pPr marL="0" marR="0">
                        <a:spcBef>
                          <a:spcPts val="0"/>
                        </a:spcBef>
                        <a:spcAft>
                          <a:spcPts val="600"/>
                        </a:spcAft>
                      </a:pPr>
                      <a:endParaRPr lang="en-US" sz="1800" dirty="0">
                        <a:effectLst/>
                        <a:latin typeface="Georgia" panose="02040502050405020303" pitchFamily="18" charset="0"/>
                      </a:endParaRPr>
                    </a:p>
                  </a:txBody>
                  <a:tcPr marL="63500" marR="63500" marT="63500" marB="63500">
                    <a:noFill/>
                  </a:tcPr>
                </a:tc>
                <a:extLst>
                  <a:ext uri="{0D108BD9-81ED-4DB2-BD59-A6C34878D82A}">
                    <a16:rowId xmlns:a16="http://schemas.microsoft.com/office/drawing/2014/main" val="982276418"/>
                  </a:ext>
                </a:extLst>
              </a:tr>
              <a:tr h="387064">
                <a:tc>
                  <a:txBody>
                    <a:bodyPr/>
                    <a:lstStyle/>
                    <a:p>
                      <a:pPr marL="0" marR="0" lvl="0" indent="0" algn="r" fontAlgn="base">
                        <a:spcBef>
                          <a:spcPts val="0"/>
                        </a:spcBef>
                        <a:spcAft>
                          <a:spcPts val="600"/>
                        </a:spcAft>
                        <a:buSzPts val="1000"/>
                        <a:buFont typeface="Symbol" panose="05050102010706020507" pitchFamily="18" charset="2"/>
                        <a:buNone/>
                        <a:tabLst>
                          <a:tab pos="457200" algn="l"/>
                        </a:tabLst>
                      </a:pPr>
                      <a:endParaRPr lang="en-US" sz="1800" dirty="0">
                        <a:solidFill>
                          <a:srgbClr val="000000"/>
                        </a:solidFill>
                        <a:effectLst/>
                        <a:latin typeface="Georgia" panose="02040502050405020303" pitchFamily="18" charset="0"/>
                        <a:ea typeface="Calibri" panose="020F0502020204030204" pitchFamily="34" charset="0"/>
                      </a:endParaRPr>
                    </a:p>
                  </a:txBody>
                  <a:tcPr marL="63500" marR="63500" marT="63500" marB="63500">
                    <a:noFill/>
                  </a:tcPr>
                </a:tc>
                <a:tc>
                  <a:txBody>
                    <a:bodyPr/>
                    <a:lstStyle/>
                    <a:p>
                      <a:pPr marL="0" marR="0">
                        <a:spcBef>
                          <a:spcPts val="0"/>
                        </a:spcBef>
                        <a:spcAft>
                          <a:spcPts val="600"/>
                        </a:spcAft>
                      </a:pPr>
                      <a:endParaRPr lang="en-US" sz="1800" dirty="0">
                        <a:solidFill>
                          <a:srgbClr val="000000"/>
                        </a:solidFill>
                        <a:effectLst/>
                        <a:latin typeface="Georgia" panose="02040502050405020303" pitchFamily="18" charset="0"/>
                        <a:ea typeface="Calibri" panose="020F0502020204030204" pitchFamily="34" charset="0"/>
                      </a:endParaRPr>
                    </a:p>
                  </a:txBody>
                  <a:tcPr marL="63500" marR="63500" marT="63500" marB="63500">
                    <a:noFill/>
                  </a:tcPr>
                </a:tc>
                <a:extLst>
                  <a:ext uri="{0D108BD9-81ED-4DB2-BD59-A6C34878D82A}">
                    <a16:rowId xmlns:a16="http://schemas.microsoft.com/office/drawing/2014/main" val="490548969"/>
                  </a:ext>
                </a:extLst>
              </a:tr>
            </a:tbl>
          </a:graphicData>
        </a:graphic>
      </p:graphicFrame>
      <p:pic>
        <p:nvPicPr>
          <p:cNvPr id="2" name="Picture 1">
            <a:extLst>
              <a:ext uri="{FF2B5EF4-FFF2-40B4-BE49-F238E27FC236}">
                <a16:creationId xmlns:a16="http://schemas.microsoft.com/office/drawing/2014/main" id="{A3E2676D-9B24-2CD1-72B3-8589C03989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90064" y="325573"/>
            <a:ext cx="1201061" cy="896190"/>
          </a:xfrm>
          <a:prstGeom prst="rect">
            <a:avLst/>
          </a:prstGeom>
        </p:spPr>
      </p:pic>
      <p:sp>
        <p:nvSpPr>
          <p:cNvPr id="10" name="Rectangle 9">
            <a:extLst>
              <a:ext uri="{FF2B5EF4-FFF2-40B4-BE49-F238E27FC236}">
                <a16:creationId xmlns:a16="http://schemas.microsoft.com/office/drawing/2014/main" id="{46902D53-9BC7-197E-66C6-0734A5D7FC43}"/>
              </a:ext>
            </a:extLst>
          </p:cNvPr>
          <p:cNvSpPr/>
          <p:nvPr/>
        </p:nvSpPr>
        <p:spPr>
          <a:xfrm>
            <a:off x="381001" y="1588629"/>
            <a:ext cx="9265982" cy="5828172"/>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DBF59EA-90C2-0CC2-01D4-DEA6BA70869A}"/>
              </a:ext>
            </a:extLst>
          </p:cNvPr>
          <p:cNvSpPr txBox="1"/>
          <p:nvPr/>
        </p:nvSpPr>
        <p:spPr>
          <a:xfrm>
            <a:off x="615950" y="1770386"/>
            <a:ext cx="8575175" cy="339997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0" marR="0">
              <a:lnSpc>
                <a:spcPct val="120000"/>
              </a:lnSpc>
              <a:spcBef>
                <a:spcPts val="0"/>
              </a:spcBef>
              <a:spcAft>
                <a:spcPts val="0"/>
              </a:spcAft>
            </a:pPr>
            <a:r>
              <a:rPr lang="en-US" sz="2400" b="1" dirty="0">
                <a:solidFill>
                  <a:srgbClr val="2F5597"/>
                </a:solidFill>
                <a:effectLst/>
                <a:latin typeface="Arial" panose="020B0604020202020204" pitchFamily="34" charset="0"/>
                <a:ea typeface="Calibri" panose="020F0502020204030204" pitchFamily="34" charset="0"/>
                <a:cs typeface="Arial" panose="020B0604020202020204" pitchFamily="34" charset="0"/>
              </a:rPr>
              <a:t>Challenges &amp; Responses:</a:t>
            </a:r>
          </a:p>
          <a:p>
            <a:pPr marL="285750" marR="0" indent="-285750">
              <a:lnSpc>
                <a:spcPct val="120000"/>
              </a:lnSpc>
              <a:spcBef>
                <a:spcPts val="1200"/>
              </a:spcBef>
              <a:spcAft>
                <a:spcPts val="0"/>
              </a:spcAft>
              <a:buFont typeface="Arial" panose="020B0604020202020204" pitchFamily="34" charset="0"/>
              <a:buChar char="•"/>
            </a:pPr>
            <a:r>
              <a:rPr lang="en-US" sz="1800" b="1" dirty="0">
                <a:solidFill>
                  <a:srgbClr val="2D3142"/>
                </a:solidFill>
                <a:latin typeface="Arial" panose="020B0604020202020204" pitchFamily="34" charset="0"/>
                <a:cs typeface="Arial" panose="020B0604020202020204" pitchFamily="34" charset="0"/>
              </a:rPr>
              <a:t>High LPN vacancy rate </a:t>
            </a:r>
          </a:p>
          <a:p>
            <a:pPr marL="285750" marR="0" indent="-285750">
              <a:lnSpc>
                <a:spcPct val="120000"/>
              </a:lnSpc>
              <a:spcBef>
                <a:spcPts val="0"/>
              </a:spcBef>
              <a:spcAft>
                <a:spcPts val="0"/>
              </a:spcAft>
              <a:buFont typeface="Arial" panose="020B0604020202020204" pitchFamily="34" charset="0"/>
              <a:buChar char="•"/>
            </a:pPr>
            <a:r>
              <a:rPr lang="en-US" sz="1800" b="1" dirty="0">
                <a:solidFill>
                  <a:srgbClr val="2D3142"/>
                </a:solidFill>
                <a:latin typeface="Arial" panose="020B0604020202020204" pitchFamily="34" charset="0"/>
                <a:cs typeface="Arial" panose="020B0604020202020204" pitchFamily="34" charset="0"/>
              </a:rPr>
              <a:t>Ongoing recruitment and retention efforts </a:t>
            </a:r>
          </a:p>
          <a:p>
            <a:pPr marL="795162" lvl="1" indent="-285750">
              <a:lnSpc>
                <a:spcPct val="120000"/>
              </a:lnSpc>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Job Fairs</a:t>
            </a:r>
          </a:p>
          <a:p>
            <a:pPr marL="795162" lvl="1" indent="-285750">
              <a:lnSpc>
                <a:spcPct val="120000"/>
              </a:lnSpc>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Rate increases</a:t>
            </a:r>
          </a:p>
          <a:p>
            <a:pPr marL="795162" lvl="1" indent="-285750">
              <a:lnSpc>
                <a:spcPct val="120000"/>
              </a:lnSpc>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Allow LPN Is to become LPN IIs after one year</a:t>
            </a:r>
          </a:p>
          <a:p>
            <a:pPr marL="795162" lvl="1" indent="-285750">
              <a:lnSpc>
                <a:spcPct val="120000"/>
              </a:lnSpc>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Ongoing hiring campaign w/ EOHHS Talent and Acquisition and DDS 	</a:t>
            </a:r>
          </a:p>
          <a:p>
            <a:pPr lvl="1">
              <a:lnSpc>
                <a:spcPct val="120000"/>
              </a:lnSpc>
            </a:pPr>
            <a:endParaRPr lang="en-US" dirty="0">
              <a:solidFill>
                <a:srgbClr val="2D3142"/>
              </a:solidFill>
            </a:endParaRPr>
          </a:p>
          <a:p>
            <a:pPr lvl="1">
              <a:lnSpc>
                <a:spcPct val="120000"/>
              </a:lnSpc>
            </a:pPr>
            <a:r>
              <a:rPr lang="en-US" dirty="0">
                <a:solidFill>
                  <a:srgbClr val="2D3142"/>
                </a:solidFill>
              </a:rPr>
              <a:t> </a:t>
            </a:r>
          </a:p>
        </p:txBody>
      </p:sp>
      <p:sp>
        <p:nvSpPr>
          <p:cNvPr id="12" name="Rectangle 11">
            <a:extLst>
              <a:ext uri="{FF2B5EF4-FFF2-40B4-BE49-F238E27FC236}">
                <a16:creationId xmlns:a16="http://schemas.microsoft.com/office/drawing/2014/main" id="{9F1DA014-8625-5D6F-4C8A-0B5ACDC3D877}"/>
              </a:ext>
            </a:extLst>
          </p:cNvPr>
          <p:cNvSpPr/>
          <p:nvPr/>
        </p:nvSpPr>
        <p:spPr>
          <a:xfrm>
            <a:off x="0" y="97970"/>
            <a:ext cx="10058399" cy="12253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B90853C-9677-1403-E362-C9F597E9E30E}"/>
              </a:ext>
            </a:extLst>
          </p:cNvPr>
          <p:cNvSpPr txBox="1">
            <a:spLocks/>
          </p:cNvSpPr>
          <p:nvPr/>
        </p:nvSpPr>
        <p:spPr>
          <a:xfrm>
            <a:off x="380999" y="116074"/>
            <a:ext cx="9094537" cy="118914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Arial"/>
                <a:cs typeface="Arial"/>
              </a:rPr>
              <a:t>DSW TO LPN CERTIFICATE PROGRAM</a:t>
            </a:r>
            <a:endParaRPr lang="en-GB" sz="16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LPN Staffing Challenges</a:t>
            </a:r>
          </a:p>
        </p:txBody>
      </p:sp>
    </p:spTree>
    <p:extLst>
      <p:ext uri="{BB962C8B-B14F-4D97-AF65-F5344CB8AC3E}">
        <p14:creationId xmlns:p14="http://schemas.microsoft.com/office/powerpoint/2010/main" val="121491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C7C0C7-CB2A-4C01-BEF0-E82F100B82CC}"/>
              </a:ext>
            </a:extLst>
          </p:cNvPr>
          <p:cNvSpPr/>
          <p:nvPr/>
        </p:nvSpPr>
        <p:spPr>
          <a:xfrm>
            <a:off x="0" y="97970"/>
            <a:ext cx="10058399" cy="12253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1B06E88-9349-4F3F-BA1D-30F1D2F147E1}"/>
              </a:ext>
            </a:extLst>
          </p:cNvPr>
          <p:cNvSpPr txBox="1">
            <a:spLocks/>
          </p:cNvSpPr>
          <p:nvPr/>
        </p:nvSpPr>
        <p:spPr>
          <a:xfrm>
            <a:off x="381000" y="116074"/>
            <a:ext cx="9265982" cy="118914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Arial"/>
                <a:cs typeface="Arial"/>
              </a:rPr>
              <a:t>DSW TO LPN CERTIFICATE PROGRAM</a:t>
            </a:r>
            <a:endParaRPr lang="en-GB" sz="16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a:cs typeface="Arial"/>
              </a:rPr>
              <a:t>Community Colleges and Technical Schools</a:t>
            </a:r>
            <a:endParaRPr lang="en-US" sz="4800" dirty="0"/>
          </a:p>
        </p:txBody>
      </p:sp>
      <p:sp>
        <p:nvSpPr>
          <p:cNvPr id="6" name="Freeform: Shape 5">
            <a:extLst>
              <a:ext uri="{FF2B5EF4-FFF2-40B4-BE49-F238E27FC236}">
                <a16:creationId xmlns:a16="http://schemas.microsoft.com/office/drawing/2014/main" id="{4647A9B3-05F5-1F78-1C04-88B75FD2E081}"/>
              </a:ext>
            </a:extLst>
          </p:cNvPr>
          <p:cNvSpPr/>
          <p:nvPr/>
        </p:nvSpPr>
        <p:spPr>
          <a:xfrm>
            <a:off x="1153420" y="1448294"/>
            <a:ext cx="8171905" cy="1174753"/>
          </a:xfrm>
          <a:custGeom>
            <a:avLst/>
            <a:gdLst>
              <a:gd name="connsiteX0" fmla="*/ 0 w 8171905"/>
              <a:gd name="connsiteY0" fmla="*/ 195796 h 1174753"/>
              <a:gd name="connsiteX1" fmla="*/ 195796 w 8171905"/>
              <a:gd name="connsiteY1" fmla="*/ 0 h 1174753"/>
              <a:gd name="connsiteX2" fmla="*/ 7976109 w 8171905"/>
              <a:gd name="connsiteY2" fmla="*/ 0 h 1174753"/>
              <a:gd name="connsiteX3" fmla="*/ 8171905 w 8171905"/>
              <a:gd name="connsiteY3" fmla="*/ 195796 h 1174753"/>
              <a:gd name="connsiteX4" fmla="*/ 8171905 w 8171905"/>
              <a:gd name="connsiteY4" fmla="*/ 978957 h 1174753"/>
              <a:gd name="connsiteX5" fmla="*/ 7976109 w 8171905"/>
              <a:gd name="connsiteY5" fmla="*/ 1174753 h 1174753"/>
              <a:gd name="connsiteX6" fmla="*/ 195796 w 8171905"/>
              <a:gd name="connsiteY6" fmla="*/ 1174753 h 1174753"/>
              <a:gd name="connsiteX7" fmla="*/ 0 w 8171905"/>
              <a:gd name="connsiteY7" fmla="*/ 978957 h 1174753"/>
              <a:gd name="connsiteX8" fmla="*/ 0 w 8171905"/>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1905" h="1174753">
                <a:moveTo>
                  <a:pt x="0" y="195796"/>
                </a:moveTo>
                <a:cubicBezTo>
                  <a:pt x="0" y="87661"/>
                  <a:pt x="87661" y="0"/>
                  <a:pt x="195796" y="0"/>
                </a:cubicBezTo>
                <a:lnTo>
                  <a:pt x="7976109" y="0"/>
                </a:lnTo>
                <a:cubicBezTo>
                  <a:pt x="8084244" y="0"/>
                  <a:pt x="8171905" y="87661"/>
                  <a:pt x="8171905" y="195796"/>
                </a:cubicBezTo>
                <a:lnTo>
                  <a:pt x="8171905" y="978957"/>
                </a:lnTo>
                <a:cubicBezTo>
                  <a:pt x="8171905" y="1087092"/>
                  <a:pt x="8084244" y="1174753"/>
                  <a:pt x="7976109" y="1174753"/>
                </a:cubicBezTo>
                <a:lnTo>
                  <a:pt x="195796" y="1174753"/>
                </a:lnTo>
                <a:cubicBezTo>
                  <a:pt x="87661" y="1174753"/>
                  <a:pt x="0" y="1087092"/>
                  <a:pt x="0" y="978957"/>
                </a:cubicBezTo>
                <a:lnTo>
                  <a:pt x="0" y="195796"/>
                </a:lnTo>
                <a:close/>
              </a:path>
            </a:pathLst>
          </a:custGeom>
          <a:noFill/>
          <a:ln w="28575" cap="flat" cmpd="sng" algn="ctr">
            <a:solidFill>
              <a:srgbClr val="2A6BA6"/>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65760" tIns="137357" rIns="365760" bIns="137357" numCol="1" spcCol="1270" anchor="ctr" anchorCtr="0">
            <a:noAutofit/>
          </a:bodyPr>
          <a:lstStyle/>
          <a:p>
            <a:pPr marL="0" lvl="0" indent="0" algn="l" defTabSz="933450" rtl="0">
              <a:lnSpc>
                <a:spcPct val="12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DDS is partnering with the 20 community colleges and technical schools with full-time LPN certificate programs participating.</a:t>
            </a:r>
          </a:p>
        </p:txBody>
      </p:sp>
      <p:sp>
        <p:nvSpPr>
          <p:cNvPr id="7" name="Freeform: Shape 6">
            <a:extLst>
              <a:ext uri="{FF2B5EF4-FFF2-40B4-BE49-F238E27FC236}">
                <a16:creationId xmlns:a16="http://schemas.microsoft.com/office/drawing/2014/main" id="{BC1413F5-2968-4FF4-9241-18FC08E50D37}"/>
              </a:ext>
            </a:extLst>
          </p:cNvPr>
          <p:cNvSpPr/>
          <p:nvPr/>
        </p:nvSpPr>
        <p:spPr>
          <a:xfrm>
            <a:off x="1153420" y="2683527"/>
            <a:ext cx="8171905" cy="1174753"/>
          </a:xfrm>
          <a:custGeom>
            <a:avLst/>
            <a:gdLst>
              <a:gd name="connsiteX0" fmla="*/ 0 w 8171905"/>
              <a:gd name="connsiteY0" fmla="*/ 195796 h 1174753"/>
              <a:gd name="connsiteX1" fmla="*/ 195796 w 8171905"/>
              <a:gd name="connsiteY1" fmla="*/ 0 h 1174753"/>
              <a:gd name="connsiteX2" fmla="*/ 7976109 w 8171905"/>
              <a:gd name="connsiteY2" fmla="*/ 0 h 1174753"/>
              <a:gd name="connsiteX3" fmla="*/ 8171905 w 8171905"/>
              <a:gd name="connsiteY3" fmla="*/ 195796 h 1174753"/>
              <a:gd name="connsiteX4" fmla="*/ 8171905 w 8171905"/>
              <a:gd name="connsiteY4" fmla="*/ 978957 h 1174753"/>
              <a:gd name="connsiteX5" fmla="*/ 7976109 w 8171905"/>
              <a:gd name="connsiteY5" fmla="*/ 1174753 h 1174753"/>
              <a:gd name="connsiteX6" fmla="*/ 195796 w 8171905"/>
              <a:gd name="connsiteY6" fmla="*/ 1174753 h 1174753"/>
              <a:gd name="connsiteX7" fmla="*/ 0 w 8171905"/>
              <a:gd name="connsiteY7" fmla="*/ 978957 h 1174753"/>
              <a:gd name="connsiteX8" fmla="*/ 0 w 8171905"/>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1905" h="1174753">
                <a:moveTo>
                  <a:pt x="0" y="195796"/>
                </a:moveTo>
                <a:cubicBezTo>
                  <a:pt x="0" y="87661"/>
                  <a:pt x="87661" y="0"/>
                  <a:pt x="195796" y="0"/>
                </a:cubicBezTo>
                <a:lnTo>
                  <a:pt x="7976109" y="0"/>
                </a:lnTo>
                <a:cubicBezTo>
                  <a:pt x="8084244" y="0"/>
                  <a:pt x="8171905" y="87661"/>
                  <a:pt x="8171905" y="195796"/>
                </a:cubicBezTo>
                <a:lnTo>
                  <a:pt x="8171905" y="978957"/>
                </a:lnTo>
                <a:cubicBezTo>
                  <a:pt x="8171905" y="1087092"/>
                  <a:pt x="8084244" y="1174753"/>
                  <a:pt x="7976109" y="1174753"/>
                </a:cubicBezTo>
                <a:lnTo>
                  <a:pt x="195796" y="1174753"/>
                </a:lnTo>
                <a:cubicBezTo>
                  <a:pt x="87661" y="1174753"/>
                  <a:pt x="0" y="1087092"/>
                  <a:pt x="0" y="978957"/>
                </a:cubicBezTo>
                <a:lnTo>
                  <a:pt x="0" y="195796"/>
                </a:lnTo>
                <a:close/>
              </a:path>
            </a:pathLst>
          </a:custGeom>
          <a:noFill/>
          <a:ln w="28575" cap="flat" cmpd="sng" algn="ctr">
            <a:solidFill>
              <a:srgbClr val="257A83"/>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65760" tIns="137357" rIns="365760" bIns="137357" numCol="1" spcCol="1270" anchor="ctr" anchorCtr="0">
            <a:noAutofit/>
          </a:bodyPr>
          <a:lstStyle/>
          <a:p>
            <a:pPr marL="0" lvl="0" indent="0" algn="l" defTabSz="933450" rtl="0">
              <a:lnSpc>
                <a:spcPct val="12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DDS will pay program tuition and fees directly to the college or school on behalf of the employee/student. DDS will reimburse employees for approved program expenses.</a:t>
            </a:r>
          </a:p>
        </p:txBody>
      </p:sp>
      <p:sp>
        <p:nvSpPr>
          <p:cNvPr id="8" name="Freeform: Shape 7">
            <a:extLst>
              <a:ext uri="{FF2B5EF4-FFF2-40B4-BE49-F238E27FC236}">
                <a16:creationId xmlns:a16="http://schemas.microsoft.com/office/drawing/2014/main" id="{0445D9AE-19BE-61FE-19AD-2CCBA9E52F39}"/>
              </a:ext>
            </a:extLst>
          </p:cNvPr>
          <p:cNvSpPr/>
          <p:nvPr/>
        </p:nvSpPr>
        <p:spPr>
          <a:xfrm>
            <a:off x="1153420" y="3918760"/>
            <a:ext cx="8171905" cy="1174753"/>
          </a:xfrm>
          <a:custGeom>
            <a:avLst/>
            <a:gdLst>
              <a:gd name="connsiteX0" fmla="*/ 0 w 8171905"/>
              <a:gd name="connsiteY0" fmla="*/ 195796 h 1174753"/>
              <a:gd name="connsiteX1" fmla="*/ 195796 w 8171905"/>
              <a:gd name="connsiteY1" fmla="*/ 0 h 1174753"/>
              <a:gd name="connsiteX2" fmla="*/ 7976109 w 8171905"/>
              <a:gd name="connsiteY2" fmla="*/ 0 h 1174753"/>
              <a:gd name="connsiteX3" fmla="*/ 8171905 w 8171905"/>
              <a:gd name="connsiteY3" fmla="*/ 195796 h 1174753"/>
              <a:gd name="connsiteX4" fmla="*/ 8171905 w 8171905"/>
              <a:gd name="connsiteY4" fmla="*/ 978957 h 1174753"/>
              <a:gd name="connsiteX5" fmla="*/ 7976109 w 8171905"/>
              <a:gd name="connsiteY5" fmla="*/ 1174753 h 1174753"/>
              <a:gd name="connsiteX6" fmla="*/ 195796 w 8171905"/>
              <a:gd name="connsiteY6" fmla="*/ 1174753 h 1174753"/>
              <a:gd name="connsiteX7" fmla="*/ 0 w 8171905"/>
              <a:gd name="connsiteY7" fmla="*/ 978957 h 1174753"/>
              <a:gd name="connsiteX8" fmla="*/ 0 w 8171905"/>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1905" h="1174753">
                <a:moveTo>
                  <a:pt x="0" y="195796"/>
                </a:moveTo>
                <a:cubicBezTo>
                  <a:pt x="0" y="87661"/>
                  <a:pt x="87661" y="0"/>
                  <a:pt x="195796" y="0"/>
                </a:cubicBezTo>
                <a:lnTo>
                  <a:pt x="7976109" y="0"/>
                </a:lnTo>
                <a:cubicBezTo>
                  <a:pt x="8084244" y="0"/>
                  <a:pt x="8171905" y="87661"/>
                  <a:pt x="8171905" y="195796"/>
                </a:cubicBezTo>
                <a:lnTo>
                  <a:pt x="8171905" y="978957"/>
                </a:lnTo>
                <a:cubicBezTo>
                  <a:pt x="8171905" y="1087092"/>
                  <a:pt x="8084244" y="1174753"/>
                  <a:pt x="7976109" y="1174753"/>
                </a:cubicBezTo>
                <a:lnTo>
                  <a:pt x="195796" y="1174753"/>
                </a:lnTo>
                <a:cubicBezTo>
                  <a:pt x="87661" y="1174753"/>
                  <a:pt x="0" y="1087092"/>
                  <a:pt x="0" y="978957"/>
                </a:cubicBezTo>
                <a:lnTo>
                  <a:pt x="0" y="195796"/>
                </a:lnTo>
                <a:close/>
              </a:path>
            </a:pathLst>
          </a:custGeom>
          <a:noFill/>
          <a:ln w="28575">
            <a:solidFill>
              <a:srgbClr val="246228"/>
            </a:solidFill>
          </a:ln>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365760" tIns="137357" rIns="365760" bIns="137357" numCol="1" spcCol="1270" anchor="ctr" anchorCtr="0">
            <a:noAutofit/>
          </a:bodyPr>
          <a:lstStyle/>
          <a:p>
            <a:pPr marL="0" lvl="0" indent="0" algn="l" defTabSz="933450" rtl="0">
              <a:lnSpc>
                <a:spcPct val="12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DDS will start the program for the </a:t>
            </a:r>
            <a:r>
              <a:rPr lang="en-US" dirty="0">
                <a:solidFill>
                  <a:schemeClr val="tx1"/>
                </a:solidFill>
                <a:latin typeface="Arial" panose="020B0604020202020204" pitchFamily="34" charset="0"/>
                <a:cs typeface="Arial" panose="020B0604020202020204" pitchFamily="34" charset="0"/>
              </a:rPr>
              <a:t>24–25</a:t>
            </a:r>
            <a:r>
              <a:rPr lang="en-US" sz="1800" kern="1200" dirty="0">
                <a:solidFill>
                  <a:schemeClr val="tx1"/>
                </a:solidFill>
                <a:latin typeface="Arial" panose="020B0604020202020204" pitchFamily="34" charset="0"/>
                <a:cs typeface="Arial" panose="020B0604020202020204" pitchFamily="34" charset="0"/>
              </a:rPr>
              <a:t> academic year.</a:t>
            </a:r>
          </a:p>
        </p:txBody>
      </p:sp>
      <p:sp>
        <p:nvSpPr>
          <p:cNvPr id="9" name="Freeform: Shape 8">
            <a:extLst>
              <a:ext uri="{FF2B5EF4-FFF2-40B4-BE49-F238E27FC236}">
                <a16:creationId xmlns:a16="http://schemas.microsoft.com/office/drawing/2014/main" id="{EF7016C5-CFAF-AA2E-0CEF-C4879EC2E2F7}"/>
              </a:ext>
            </a:extLst>
          </p:cNvPr>
          <p:cNvSpPr/>
          <p:nvPr/>
        </p:nvSpPr>
        <p:spPr>
          <a:xfrm>
            <a:off x="1153420" y="5153994"/>
            <a:ext cx="8171905" cy="1174753"/>
          </a:xfrm>
          <a:custGeom>
            <a:avLst/>
            <a:gdLst>
              <a:gd name="connsiteX0" fmla="*/ 0 w 8171905"/>
              <a:gd name="connsiteY0" fmla="*/ 195796 h 1174753"/>
              <a:gd name="connsiteX1" fmla="*/ 195796 w 8171905"/>
              <a:gd name="connsiteY1" fmla="*/ 0 h 1174753"/>
              <a:gd name="connsiteX2" fmla="*/ 7976109 w 8171905"/>
              <a:gd name="connsiteY2" fmla="*/ 0 h 1174753"/>
              <a:gd name="connsiteX3" fmla="*/ 8171905 w 8171905"/>
              <a:gd name="connsiteY3" fmla="*/ 195796 h 1174753"/>
              <a:gd name="connsiteX4" fmla="*/ 8171905 w 8171905"/>
              <a:gd name="connsiteY4" fmla="*/ 978957 h 1174753"/>
              <a:gd name="connsiteX5" fmla="*/ 7976109 w 8171905"/>
              <a:gd name="connsiteY5" fmla="*/ 1174753 h 1174753"/>
              <a:gd name="connsiteX6" fmla="*/ 195796 w 8171905"/>
              <a:gd name="connsiteY6" fmla="*/ 1174753 h 1174753"/>
              <a:gd name="connsiteX7" fmla="*/ 0 w 8171905"/>
              <a:gd name="connsiteY7" fmla="*/ 978957 h 1174753"/>
              <a:gd name="connsiteX8" fmla="*/ 0 w 8171905"/>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1905" h="1174753">
                <a:moveTo>
                  <a:pt x="0" y="195796"/>
                </a:moveTo>
                <a:cubicBezTo>
                  <a:pt x="0" y="87661"/>
                  <a:pt x="87661" y="0"/>
                  <a:pt x="195796" y="0"/>
                </a:cubicBezTo>
                <a:lnTo>
                  <a:pt x="7976109" y="0"/>
                </a:lnTo>
                <a:cubicBezTo>
                  <a:pt x="8084244" y="0"/>
                  <a:pt x="8171905" y="87661"/>
                  <a:pt x="8171905" y="195796"/>
                </a:cubicBezTo>
                <a:lnTo>
                  <a:pt x="8171905" y="978957"/>
                </a:lnTo>
                <a:cubicBezTo>
                  <a:pt x="8171905" y="1087092"/>
                  <a:pt x="8084244" y="1174753"/>
                  <a:pt x="7976109" y="1174753"/>
                </a:cubicBezTo>
                <a:lnTo>
                  <a:pt x="195796" y="1174753"/>
                </a:lnTo>
                <a:cubicBezTo>
                  <a:pt x="87661" y="1174753"/>
                  <a:pt x="0" y="1087092"/>
                  <a:pt x="0" y="978957"/>
                </a:cubicBezTo>
                <a:lnTo>
                  <a:pt x="0" y="195796"/>
                </a:lnTo>
                <a:close/>
              </a:path>
            </a:pathLst>
          </a:custGeom>
          <a:noFill/>
          <a:ln w="28575">
            <a:solidFill>
              <a:srgbClr val="246228"/>
            </a:solidFill>
          </a:ln>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365760" tIns="137357" rIns="365760" bIns="137357" numCol="1" spcCol="1270" anchor="ctr" anchorCtr="0">
            <a:noAutofit/>
          </a:bodyPr>
          <a:lstStyle/>
          <a:p>
            <a:pPr marL="0" lvl="0" indent="0" algn="l" defTabSz="933450" rtl="0">
              <a:lnSpc>
                <a:spcPct val="12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DSW must: (1) apply and be accepted to one of the t</a:t>
            </a:r>
            <a:r>
              <a:rPr lang="en-US" sz="1800" dirty="0">
                <a:solidFill>
                  <a:schemeClr val="tx1"/>
                </a:solidFill>
                <a:latin typeface="Arial" panose="020B0604020202020204" pitchFamily="34" charset="0"/>
                <a:cs typeface="Arial" panose="020B0604020202020204" pitchFamily="34" charset="0"/>
              </a:rPr>
              <a:t>wenty</a:t>
            </a:r>
            <a:r>
              <a:rPr lang="en-US" sz="1800" kern="1200" dirty="0">
                <a:solidFill>
                  <a:schemeClr val="tx1"/>
                </a:solidFill>
                <a:latin typeface="Arial" panose="020B0604020202020204" pitchFamily="34" charset="0"/>
                <a:cs typeface="Arial" panose="020B0604020202020204" pitchFamily="34" charset="0"/>
              </a:rPr>
              <a:t> full-time LPN certificate programs</a:t>
            </a:r>
            <a:r>
              <a:rPr lang="en-US" sz="1800" dirty="0">
                <a:solidFill>
                  <a:schemeClr val="tx1"/>
                </a:solidFill>
                <a:latin typeface="Arial" panose="020B0604020202020204" pitchFamily="34" charset="0"/>
                <a:cs typeface="Arial" panose="020B0604020202020204" pitchFamily="34" charset="0"/>
              </a:rPr>
              <a:t>;</a:t>
            </a:r>
            <a:r>
              <a:rPr lang="en-US" sz="1800" kern="1200" dirty="0">
                <a:solidFill>
                  <a:schemeClr val="tx1"/>
                </a:solidFill>
                <a:latin typeface="Arial" panose="020B0604020202020204" pitchFamily="34" charset="0"/>
                <a:cs typeface="Arial" panose="020B0604020202020204" pitchFamily="34" charset="0"/>
              </a:rPr>
              <a:t> and (2) apply for and be accepted by DDS into one of the thirty statewide slots.</a:t>
            </a:r>
          </a:p>
        </p:txBody>
      </p:sp>
      <p:sp>
        <p:nvSpPr>
          <p:cNvPr id="10" name="Freeform: Shape 9">
            <a:extLst>
              <a:ext uri="{FF2B5EF4-FFF2-40B4-BE49-F238E27FC236}">
                <a16:creationId xmlns:a16="http://schemas.microsoft.com/office/drawing/2014/main" id="{88A78660-8422-6588-9C93-E2CF70B551BD}"/>
              </a:ext>
            </a:extLst>
          </p:cNvPr>
          <p:cNvSpPr/>
          <p:nvPr/>
        </p:nvSpPr>
        <p:spPr>
          <a:xfrm>
            <a:off x="1153420" y="6389227"/>
            <a:ext cx="8171905" cy="1174753"/>
          </a:xfrm>
          <a:custGeom>
            <a:avLst/>
            <a:gdLst>
              <a:gd name="connsiteX0" fmla="*/ 0 w 8171905"/>
              <a:gd name="connsiteY0" fmla="*/ 195796 h 1174753"/>
              <a:gd name="connsiteX1" fmla="*/ 195796 w 8171905"/>
              <a:gd name="connsiteY1" fmla="*/ 0 h 1174753"/>
              <a:gd name="connsiteX2" fmla="*/ 7976109 w 8171905"/>
              <a:gd name="connsiteY2" fmla="*/ 0 h 1174753"/>
              <a:gd name="connsiteX3" fmla="*/ 8171905 w 8171905"/>
              <a:gd name="connsiteY3" fmla="*/ 195796 h 1174753"/>
              <a:gd name="connsiteX4" fmla="*/ 8171905 w 8171905"/>
              <a:gd name="connsiteY4" fmla="*/ 978957 h 1174753"/>
              <a:gd name="connsiteX5" fmla="*/ 7976109 w 8171905"/>
              <a:gd name="connsiteY5" fmla="*/ 1174753 h 1174753"/>
              <a:gd name="connsiteX6" fmla="*/ 195796 w 8171905"/>
              <a:gd name="connsiteY6" fmla="*/ 1174753 h 1174753"/>
              <a:gd name="connsiteX7" fmla="*/ 0 w 8171905"/>
              <a:gd name="connsiteY7" fmla="*/ 978957 h 1174753"/>
              <a:gd name="connsiteX8" fmla="*/ 0 w 8171905"/>
              <a:gd name="connsiteY8" fmla="*/ 195796 h 11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1905" h="1174753">
                <a:moveTo>
                  <a:pt x="0" y="195796"/>
                </a:moveTo>
                <a:cubicBezTo>
                  <a:pt x="0" y="87661"/>
                  <a:pt x="87661" y="0"/>
                  <a:pt x="195796" y="0"/>
                </a:cubicBezTo>
                <a:lnTo>
                  <a:pt x="7976109" y="0"/>
                </a:lnTo>
                <a:cubicBezTo>
                  <a:pt x="8084244" y="0"/>
                  <a:pt x="8171905" y="87661"/>
                  <a:pt x="8171905" y="195796"/>
                </a:cubicBezTo>
                <a:lnTo>
                  <a:pt x="8171905" y="978957"/>
                </a:lnTo>
                <a:cubicBezTo>
                  <a:pt x="8171905" y="1087092"/>
                  <a:pt x="8084244" y="1174753"/>
                  <a:pt x="7976109" y="1174753"/>
                </a:cubicBezTo>
                <a:lnTo>
                  <a:pt x="195796" y="1174753"/>
                </a:lnTo>
                <a:cubicBezTo>
                  <a:pt x="87661" y="1174753"/>
                  <a:pt x="0" y="1087092"/>
                  <a:pt x="0" y="978957"/>
                </a:cubicBezTo>
                <a:lnTo>
                  <a:pt x="0" y="195796"/>
                </a:lnTo>
                <a:close/>
              </a:path>
            </a:pathLst>
          </a:custGeom>
          <a:noFill/>
          <a:ln w="28575" cap="flat" cmpd="sng" algn="ctr">
            <a:solidFill>
              <a:srgbClr val="43682A"/>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65760" tIns="137357" rIns="365760" bIns="137357" numCol="1" spcCol="1270" anchor="ctr" anchorCtr="0">
            <a:noAutofit/>
          </a:bodyPr>
          <a:lstStyle/>
          <a:p>
            <a:pPr marL="0" lvl="0" indent="0" algn="l" defTabSz="933450" rtl="0">
              <a:lnSpc>
                <a:spcPct val="12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DDS will enroll up to thirty DSWs/students into the program in the 24</a:t>
            </a:r>
            <a:r>
              <a:rPr lang="en-US" sz="1800" dirty="0">
                <a:solidFill>
                  <a:schemeClr val="tx1"/>
                </a:solidFill>
                <a:latin typeface="Arial" panose="020B0604020202020204" pitchFamily="34" charset="0"/>
                <a:cs typeface="Arial" panose="020B0604020202020204" pitchFamily="34" charset="0"/>
              </a:rPr>
              <a:t>–2</a:t>
            </a:r>
            <a:r>
              <a:rPr lang="en-US" sz="1800" kern="1200" dirty="0">
                <a:solidFill>
                  <a:schemeClr val="tx1"/>
                </a:solidFill>
                <a:latin typeface="Arial" panose="020B0604020202020204" pitchFamily="34" charset="0"/>
                <a:cs typeface="Arial" panose="020B0604020202020204" pitchFamily="34" charset="0"/>
              </a:rPr>
              <a:t>5 academic year.</a:t>
            </a:r>
          </a:p>
        </p:txBody>
      </p:sp>
    </p:spTree>
    <p:extLst>
      <p:ext uri="{BB962C8B-B14F-4D97-AF65-F5344CB8AC3E}">
        <p14:creationId xmlns:p14="http://schemas.microsoft.com/office/powerpoint/2010/main" val="5141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C7C0C7-CB2A-4C01-BEF0-E82F100B82CC}"/>
              </a:ext>
            </a:extLst>
          </p:cNvPr>
          <p:cNvSpPr/>
          <p:nvPr/>
        </p:nvSpPr>
        <p:spPr>
          <a:xfrm>
            <a:off x="0" y="97970"/>
            <a:ext cx="10058399" cy="12253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1B06E88-9349-4F3F-BA1D-30F1D2F147E1}"/>
              </a:ext>
            </a:extLst>
          </p:cNvPr>
          <p:cNvSpPr txBox="1">
            <a:spLocks/>
          </p:cNvSpPr>
          <p:nvPr/>
        </p:nvSpPr>
        <p:spPr>
          <a:xfrm>
            <a:off x="381000" y="116074"/>
            <a:ext cx="9144000" cy="118914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Arial"/>
                <a:cs typeface="Arial"/>
              </a:rPr>
              <a:t>DSW TO LPN CERTIFICATE PROGRAM</a:t>
            </a:r>
            <a:endParaRPr lang="en-GB" sz="16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Program Highlights</a:t>
            </a:r>
          </a:p>
        </p:txBody>
      </p:sp>
      <p:sp>
        <p:nvSpPr>
          <p:cNvPr id="7" name="Freeform: Shape 6">
            <a:extLst>
              <a:ext uri="{FF2B5EF4-FFF2-40B4-BE49-F238E27FC236}">
                <a16:creationId xmlns:a16="http://schemas.microsoft.com/office/drawing/2014/main" id="{F79E8024-9E4B-51C3-0EB8-1D044AE999FF}"/>
              </a:ext>
            </a:extLst>
          </p:cNvPr>
          <p:cNvSpPr/>
          <p:nvPr/>
        </p:nvSpPr>
        <p:spPr>
          <a:xfrm>
            <a:off x="530080" y="1769828"/>
            <a:ext cx="9007459" cy="1086750"/>
          </a:xfrm>
          <a:custGeom>
            <a:avLst/>
            <a:gdLst>
              <a:gd name="connsiteX0" fmla="*/ 0 w 9007459"/>
              <a:gd name="connsiteY0" fmla="*/ 0 h 1086750"/>
              <a:gd name="connsiteX1" fmla="*/ 9007459 w 9007459"/>
              <a:gd name="connsiteY1" fmla="*/ 0 h 1086750"/>
              <a:gd name="connsiteX2" fmla="*/ 9007459 w 9007459"/>
              <a:gd name="connsiteY2" fmla="*/ 1086750 h 1086750"/>
              <a:gd name="connsiteX3" fmla="*/ 0 w 9007459"/>
              <a:gd name="connsiteY3" fmla="*/ 1086750 h 1086750"/>
              <a:gd name="connsiteX4" fmla="*/ 0 w 9007459"/>
              <a:gd name="connsiteY4" fmla="*/ 0 h 108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459" h="1086750">
                <a:moveTo>
                  <a:pt x="0" y="0"/>
                </a:moveTo>
                <a:lnTo>
                  <a:pt x="9007459" y="0"/>
                </a:lnTo>
                <a:lnTo>
                  <a:pt x="9007459" y="1086750"/>
                </a:lnTo>
                <a:lnTo>
                  <a:pt x="0" y="1086750"/>
                </a:lnTo>
                <a:lnTo>
                  <a:pt x="0" y="0"/>
                </a:lnTo>
                <a:close/>
              </a:path>
            </a:pathLst>
          </a:custGeom>
          <a:ln w="19050">
            <a:solidFill>
              <a:srgbClr val="2F5597"/>
            </a:solid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312420" rIns="45720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rial"/>
                <a:ea typeface="+mn-ea"/>
                <a:cs typeface="Arial"/>
              </a:rPr>
              <a:t>Full-time employment as a DSW.</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ea typeface="+mn-ea"/>
                <a:cs typeface="Arial" panose="020B0604020202020204" pitchFamily="34" charset="0"/>
              </a:rPr>
              <a:t>Minimum of two years of full-time experience as a DSW.</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ea typeface="+mn-ea"/>
                <a:cs typeface="Arial" panose="020B0604020202020204" pitchFamily="34" charset="0"/>
              </a:rPr>
              <a:t>“Meets” or “exceeds” performance ratings and no disciplinary action </a:t>
            </a:r>
            <a:r>
              <a:rPr lang="en-US" sz="1500" dirty="0">
                <a:latin typeface="Arial" panose="020B0604020202020204" pitchFamily="34" charset="0"/>
                <a:cs typeface="Arial" panose="020B0604020202020204" pitchFamily="34" charset="0"/>
              </a:rPr>
              <a:t>within </a:t>
            </a:r>
            <a:r>
              <a:rPr lang="en-US" sz="1500" kern="1200" dirty="0">
                <a:latin typeface="Arial" panose="020B0604020202020204" pitchFamily="34" charset="0"/>
                <a:ea typeface="+mn-ea"/>
                <a:cs typeface="Arial" panose="020B0604020202020204" pitchFamily="34" charset="0"/>
              </a:rPr>
              <a:t>last two years.</a:t>
            </a:r>
          </a:p>
        </p:txBody>
      </p:sp>
      <p:sp>
        <p:nvSpPr>
          <p:cNvPr id="8" name="Freeform: Shape 7">
            <a:extLst>
              <a:ext uri="{FF2B5EF4-FFF2-40B4-BE49-F238E27FC236}">
                <a16:creationId xmlns:a16="http://schemas.microsoft.com/office/drawing/2014/main" id="{EC476C1F-9BFF-6FF0-D7E5-7428903349EC}"/>
              </a:ext>
            </a:extLst>
          </p:cNvPr>
          <p:cNvSpPr/>
          <p:nvPr/>
        </p:nvSpPr>
        <p:spPr>
          <a:xfrm>
            <a:off x="980452" y="1548428"/>
            <a:ext cx="6305221" cy="442800"/>
          </a:xfrm>
          <a:custGeom>
            <a:avLst/>
            <a:gdLst>
              <a:gd name="connsiteX0" fmla="*/ 0 w 6305221"/>
              <a:gd name="connsiteY0" fmla="*/ 73801 h 442800"/>
              <a:gd name="connsiteX1" fmla="*/ 73801 w 6305221"/>
              <a:gd name="connsiteY1" fmla="*/ 0 h 442800"/>
              <a:gd name="connsiteX2" fmla="*/ 6231420 w 6305221"/>
              <a:gd name="connsiteY2" fmla="*/ 0 h 442800"/>
              <a:gd name="connsiteX3" fmla="*/ 6305221 w 6305221"/>
              <a:gd name="connsiteY3" fmla="*/ 73801 h 442800"/>
              <a:gd name="connsiteX4" fmla="*/ 6305221 w 6305221"/>
              <a:gd name="connsiteY4" fmla="*/ 368999 h 442800"/>
              <a:gd name="connsiteX5" fmla="*/ 6231420 w 6305221"/>
              <a:gd name="connsiteY5" fmla="*/ 442800 h 442800"/>
              <a:gd name="connsiteX6" fmla="*/ 73801 w 6305221"/>
              <a:gd name="connsiteY6" fmla="*/ 442800 h 442800"/>
              <a:gd name="connsiteX7" fmla="*/ 0 w 6305221"/>
              <a:gd name="connsiteY7" fmla="*/ 368999 h 442800"/>
              <a:gd name="connsiteX8" fmla="*/ 0 w 6305221"/>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221" h="442800">
                <a:moveTo>
                  <a:pt x="0" y="73801"/>
                </a:moveTo>
                <a:cubicBezTo>
                  <a:pt x="0" y="33042"/>
                  <a:pt x="33042" y="0"/>
                  <a:pt x="73801" y="0"/>
                </a:cubicBezTo>
                <a:lnTo>
                  <a:pt x="6231420" y="0"/>
                </a:lnTo>
                <a:cubicBezTo>
                  <a:pt x="6272179" y="0"/>
                  <a:pt x="6305221" y="33042"/>
                  <a:pt x="6305221" y="73801"/>
                </a:cubicBezTo>
                <a:lnTo>
                  <a:pt x="6305221" y="368999"/>
                </a:lnTo>
                <a:cubicBezTo>
                  <a:pt x="6305221" y="409758"/>
                  <a:pt x="6272179" y="442800"/>
                  <a:pt x="6231420" y="442800"/>
                </a:cubicBezTo>
                <a:lnTo>
                  <a:pt x="73801" y="442800"/>
                </a:lnTo>
                <a:cubicBezTo>
                  <a:pt x="33042" y="442800"/>
                  <a:pt x="0" y="409758"/>
                  <a:pt x="0" y="368999"/>
                </a:cubicBezTo>
                <a:lnTo>
                  <a:pt x="0" y="73801"/>
                </a:lnTo>
                <a:close/>
              </a:path>
            </a:pathLst>
          </a:custGeom>
          <a:solidFill>
            <a:srgbClr val="265886"/>
          </a:solidFill>
          <a:ln w="19050">
            <a:solidFill>
              <a:srgbClr val="2F5597"/>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59938" tIns="21616" rIns="259938" bIns="21616"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latin typeface="Arial"/>
                <a:ea typeface="+mn-ea"/>
                <a:cs typeface="Arial"/>
              </a:rPr>
              <a:t>The program will be open to DSWs (I-IV) with the following:</a:t>
            </a:r>
          </a:p>
        </p:txBody>
      </p:sp>
      <p:sp>
        <p:nvSpPr>
          <p:cNvPr id="9" name="Freeform: Shape 8">
            <a:extLst>
              <a:ext uri="{FF2B5EF4-FFF2-40B4-BE49-F238E27FC236}">
                <a16:creationId xmlns:a16="http://schemas.microsoft.com/office/drawing/2014/main" id="{4BEAF2D1-7355-A325-80FE-2A9B4B86BCEB}"/>
              </a:ext>
            </a:extLst>
          </p:cNvPr>
          <p:cNvSpPr/>
          <p:nvPr/>
        </p:nvSpPr>
        <p:spPr>
          <a:xfrm>
            <a:off x="530080" y="3158978"/>
            <a:ext cx="9007459" cy="1512000"/>
          </a:xfrm>
          <a:custGeom>
            <a:avLst/>
            <a:gdLst>
              <a:gd name="connsiteX0" fmla="*/ 0 w 9007459"/>
              <a:gd name="connsiteY0" fmla="*/ 0 h 1512000"/>
              <a:gd name="connsiteX1" fmla="*/ 9007459 w 9007459"/>
              <a:gd name="connsiteY1" fmla="*/ 0 h 1512000"/>
              <a:gd name="connsiteX2" fmla="*/ 9007459 w 9007459"/>
              <a:gd name="connsiteY2" fmla="*/ 1512000 h 1512000"/>
              <a:gd name="connsiteX3" fmla="*/ 0 w 9007459"/>
              <a:gd name="connsiteY3" fmla="*/ 1512000 h 1512000"/>
              <a:gd name="connsiteX4" fmla="*/ 0 w 9007459"/>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459" h="1512000">
                <a:moveTo>
                  <a:pt x="0" y="0"/>
                </a:moveTo>
                <a:lnTo>
                  <a:pt x="9007459" y="0"/>
                </a:lnTo>
                <a:lnTo>
                  <a:pt x="9007459" y="1512000"/>
                </a:lnTo>
                <a:lnTo>
                  <a:pt x="0" y="1512000"/>
                </a:lnTo>
                <a:lnTo>
                  <a:pt x="0" y="0"/>
                </a:lnTo>
                <a:close/>
              </a:path>
            </a:pathLst>
          </a:custGeom>
          <a:ln w="19050">
            <a:solidFill>
              <a:srgbClr val="206244"/>
            </a:solidFill>
          </a:ln>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312420" rIns="45720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Arial" panose="020B0604020202020204" pitchFamily="34" charset="0"/>
                <a:ea typeface="+mn-ea"/>
                <a:cs typeface="Arial" panose="020B0604020202020204" pitchFamily="34" charset="0"/>
              </a:rPr>
              <a:t>80% educational leave </a:t>
            </a:r>
            <a:r>
              <a:rPr lang="en-US" sz="1500" kern="1200" dirty="0">
                <a:latin typeface="Arial" panose="020B0604020202020204" pitchFamily="34" charset="0"/>
                <a:ea typeface="+mn-ea"/>
                <a:cs typeface="Arial" panose="020B0604020202020204" pitchFamily="34" charset="0"/>
              </a:rPr>
              <a:t>to enable DSWs to balance work, family, and school.</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ea typeface="+mn-ea"/>
                <a:cs typeface="Arial" panose="020B0604020202020204" pitchFamily="34" charset="0"/>
              </a:rPr>
              <a:t>Reduced work schedule of eight hours/week with no mandatory overtime requirement.</a:t>
            </a:r>
          </a:p>
          <a:p>
            <a:pPr marL="114300" lvl="1" indent="-114300" algn="l" defTabSz="666750">
              <a:lnSpc>
                <a:spcPct val="90000"/>
              </a:lnSpc>
              <a:spcBef>
                <a:spcPct val="0"/>
              </a:spcBef>
              <a:spcAft>
                <a:spcPct val="15000"/>
              </a:spcAft>
              <a:buChar char="•"/>
            </a:pPr>
            <a:r>
              <a:rPr lang="en-US" sz="1500" b="1" kern="1200" dirty="0">
                <a:latin typeface="Arial" panose="020B0604020202020204" pitchFamily="34" charset="0"/>
                <a:ea typeface="+mn-ea"/>
                <a:cs typeface="Arial" panose="020B0604020202020204" pitchFamily="34" charset="0"/>
              </a:rPr>
              <a:t>Full tuition and fee coverage up to $20,000</a:t>
            </a:r>
            <a:r>
              <a:rPr lang="en-US" sz="1500" kern="1200" dirty="0">
                <a:latin typeface="Arial" panose="020B0604020202020204" pitchFamily="34" charset="0"/>
                <a:ea typeface="+mn-ea"/>
                <a:cs typeface="Arial" panose="020B0604020202020204" pitchFamily="34" charset="0"/>
              </a:rPr>
              <a:t> to eliminate financial impact upon the DSW participant.</a:t>
            </a:r>
          </a:p>
          <a:p>
            <a:pPr marL="114300" lvl="1" indent="-114300" algn="l" defTabSz="666750">
              <a:lnSpc>
                <a:spcPct val="90000"/>
              </a:lnSpc>
              <a:spcBef>
                <a:spcPct val="0"/>
              </a:spcBef>
              <a:spcAft>
                <a:spcPct val="15000"/>
              </a:spcAft>
              <a:buChar char="•"/>
            </a:pPr>
            <a:r>
              <a:rPr lang="en-US" sz="1500" kern="1200" dirty="0">
                <a:latin typeface="Arial"/>
                <a:ea typeface="+mn-ea"/>
                <a:cs typeface="Arial"/>
              </a:rPr>
              <a:t>Opportunity to work a maximum of one 8-hour voluntary overtime shift per week.</a:t>
            </a:r>
          </a:p>
        </p:txBody>
      </p:sp>
      <p:sp>
        <p:nvSpPr>
          <p:cNvPr id="10" name="Freeform: Shape 9">
            <a:extLst>
              <a:ext uri="{FF2B5EF4-FFF2-40B4-BE49-F238E27FC236}">
                <a16:creationId xmlns:a16="http://schemas.microsoft.com/office/drawing/2014/main" id="{175D89DE-8708-6CB1-573E-DD56FCA934FA}"/>
              </a:ext>
            </a:extLst>
          </p:cNvPr>
          <p:cNvSpPr/>
          <p:nvPr/>
        </p:nvSpPr>
        <p:spPr>
          <a:xfrm>
            <a:off x="980452" y="2937578"/>
            <a:ext cx="6305221" cy="442800"/>
          </a:xfrm>
          <a:custGeom>
            <a:avLst/>
            <a:gdLst>
              <a:gd name="connsiteX0" fmla="*/ 0 w 6305221"/>
              <a:gd name="connsiteY0" fmla="*/ 73801 h 442800"/>
              <a:gd name="connsiteX1" fmla="*/ 73801 w 6305221"/>
              <a:gd name="connsiteY1" fmla="*/ 0 h 442800"/>
              <a:gd name="connsiteX2" fmla="*/ 6231420 w 6305221"/>
              <a:gd name="connsiteY2" fmla="*/ 0 h 442800"/>
              <a:gd name="connsiteX3" fmla="*/ 6305221 w 6305221"/>
              <a:gd name="connsiteY3" fmla="*/ 73801 h 442800"/>
              <a:gd name="connsiteX4" fmla="*/ 6305221 w 6305221"/>
              <a:gd name="connsiteY4" fmla="*/ 368999 h 442800"/>
              <a:gd name="connsiteX5" fmla="*/ 6231420 w 6305221"/>
              <a:gd name="connsiteY5" fmla="*/ 442800 h 442800"/>
              <a:gd name="connsiteX6" fmla="*/ 73801 w 6305221"/>
              <a:gd name="connsiteY6" fmla="*/ 442800 h 442800"/>
              <a:gd name="connsiteX7" fmla="*/ 0 w 6305221"/>
              <a:gd name="connsiteY7" fmla="*/ 368999 h 442800"/>
              <a:gd name="connsiteX8" fmla="*/ 0 w 6305221"/>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221" h="442800">
                <a:moveTo>
                  <a:pt x="0" y="73801"/>
                </a:moveTo>
                <a:cubicBezTo>
                  <a:pt x="0" y="33042"/>
                  <a:pt x="33042" y="0"/>
                  <a:pt x="73801" y="0"/>
                </a:cubicBezTo>
                <a:lnTo>
                  <a:pt x="6231420" y="0"/>
                </a:lnTo>
                <a:cubicBezTo>
                  <a:pt x="6272179" y="0"/>
                  <a:pt x="6305221" y="33042"/>
                  <a:pt x="6305221" y="73801"/>
                </a:cubicBezTo>
                <a:lnTo>
                  <a:pt x="6305221" y="368999"/>
                </a:lnTo>
                <a:cubicBezTo>
                  <a:pt x="6305221" y="409758"/>
                  <a:pt x="6272179" y="442800"/>
                  <a:pt x="6231420" y="442800"/>
                </a:cubicBezTo>
                <a:lnTo>
                  <a:pt x="73801" y="442800"/>
                </a:lnTo>
                <a:cubicBezTo>
                  <a:pt x="33042" y="442800"/>
                  <a:pt x="0" y="409758"/>
                  <a:pt x="0" y="368999"/>
                </a:cubicBezTo>
                <a:lnTo>
                  <a:pt x="0" y="73801"/>
                </a:lnTo>
                <a:close/>
              </a:path>
            </a:pathLst>
          </a:custGeom>
          <a:solidFill>
            <a:srgbClr val="206244"/>
          </a:solidFill>
          <a:ln w="19050">
            <a:solidFill>
              <a:srgbClr val="206244"/>
            </a:solidFill>
          </a:ln>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259938" tIns="21616" rIns="259938" bIns="21616"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latin typeface="Arial"/>
                <a:ea typeface="+mn-ea"/>
                <a:cs typeface="Arial"/>
              </a:rPr>
              <a:t>The program offers the following during school sessions:</a:t>
            </a:r>
          </a:p>
        </p:txBody>
      </p:sp>
      <p:sp>
        <p:nvSpPr>
          <p:cNvPr id="11" name="Freeform: Shape 10">
            <a:extLst>
              <a:ext uri="{FF2B5EF4-FFF2-40B4-BE49-F238E27FC236}">
                <a16:creationId xmlns:a16="http://schemas.microsoft.com/office/drawing/2014/main" id="{CE6AD174-FF6E-FC26-38A5-4D2CEBA19743}"/>
              </a:ext>
            </a:extLst>
          </p:cNvPr>
          <p:cNvSpPr/>
          <p:nvPr/>
        </p:nvSpPr>
        <p:spPr>
          <a:xfrm>
            <a:off x="530080" y="4973377"/>
            <a:ext cx="9007459" cy="2396067"/>
          </a:xfrm>
          <a:custGeom>
            <a:avLst/>
            <a:gdLst>
              <a:gd name="connsiteX0" fmla="*/ 0 w 9007459"/>
              <a:gd name="connsiteY0" fmla="*/ 0 h 2315250"/>
              <a:gd name="connsiteX1" fmla="*/ 9007459 w 9007459"/>
              <a:gd name="connsiteY1" fmla="*/ 0 h 2315250"/>
              <a:gd name="connsiteX2" fmla="*/ 9007459 w 9007459"/>
              <a:gd name="connsiteY2" fmla="*/ 2315250 h 2315250"/>
              <a:gd name="connsiteX3" fmla="*/ 0 w 9007459"/>
              <a:gd name="connsiteY3" fmla="*/ 2315250 h 2315250"/>
              <a:gd name="connsiteX4" fmla="*/ 0 w 9007459"/>
              <a:gd name="connsiteY4" fmla="*/ 0 h 231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459" h="2315250">
                <a:moveTo>
                  <a:pt x="0" y="0"/>
                </a:moveTo>
                <a:lnTo>
                  <a:pt x="9007459" y="0"/>
                </a:lnTo>
                <a:lnTo>
                  <a:pt x="9007459" y="2315250"/>
                </a:lnTo>
                <a:lnTo>
                  <a:pt x="0" y="2315250"/>
                </a:lnTo>
                <a:lnTo>
                  <a:pt x="0" y="0"/>
                </a:lnTo>
                <a:close/>
              </a:path>
            </a:pathLst>
          </a:custGeom>
          <a:ln w="19050">
            <a:solidFill>
              <a:srgbClr val="31501C"/>
            </a:solidFill>
          </a:ln>
        </p:spPr>
        <p:style>
          <a:lnRef idx="1">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312420" rIns="45720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ea typeface="+mn-ea"/>
                <a:cs typeface="Arial"/>
              </a:rPr>
              <a:t>Must apply and be accepted into one of the listed full-time, public LPN Certificate programs at a technical school or community college.</a:t>
            </a:r>
          </a:p>
          <a:p>
            <a:pPr marL="114300" lvl="1" indent="-114300" algn="l" defTabSz="666750" rtl="0">
              <a:lnSpc>
                <a:spcPct val="90000"/>
              </a:lnSpc>
              <a:spcBef>
                <a:spcPct val="0"/>
              </a:spcBef>
              <a:spcAft>
                <a:spcPct val="15000"/>
              </a:spcAft>
              <a:buChar char="•"/>
            </a:pPr>
            <a:r>
              <a:rPr lang="en-US" sz="1500" kern="1200" dirty="0">
                <a:latin typeface="Arial"/>
                <a:ea typeface="+mn-ea"/>
                <a:cs typeface="Arial"/>
              </a:rPr>
              <a:t>Apply and be accepted to the DDS DSW to LPN Certificate program’s 30 statewide available slots.</a:t>
            </a:r>
            <a:endParaRPr lang="en-US" sz="1500" kern="1200" dirty="0"/>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ea typeface="+mn-ea"/>
                <a:cs typeface="Arial" panose="020B0604020202020204" pitchFamily="34" charset="0"/>
              </a:rPr>
              <a:t>Maintain good standing with the academic program and communicate any issues or challenges with DDS regional point of contact as soon as possible. </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ea typeface="+mn-ea"/>
                <a:cs typeface="Arial" panose="020B0604020202020204" pitchFamily="34" charset="0"/>
              </a:rPr>
              <a:t>Agree to </a:t>
            </a:r>
            <a:r>
              <a:rPr lang="en-US" sz="1500" b="1" kern="1200" dirty="0">
                <a:latin typeface="Arial" panose="020B0604020202020204" pitchFamily="34" charset="0"/>
                <a:ea typeface="+mn-ea"/>
                <a:cs typeface="Arial" panose="020B0604020202020204" pitchFamily="34" charset="0"/>
              </a:rPr>
              <a:t>work for DDS for two years following the successful completion of LPN program</a:t>
            </a:r>
            <a:r>
              <a:rPr lang="en-US" sz="1500" kern="1200" dirty="0">
                <a:latin typeface="Arial" panose="020B0604020202020204" pitchFamily="34" charset="0"/>
                <a:ea typeface="+mn-ea"/>
                <a:cs typeface="Arial" panose="020B0604020202020204" pitchFamily="34" charset="0"/>
              </a:rPr>
              <a:t>; agreement also includes requirement for DDS reimbursement if participant does not complete the program.</a:t>
            </a:r>
          </a:p>
        </p:txBody>
      </p:sp>
      <p:sp>
        <p:nvSpPr>
          <p:cNvPr id="12" name="Freeform: Shape 11">
            <a:extLst>
              <a:ext uri="{FF2B5EF4-FFF2-40B4-BE49-F238E27FC236}">
                <a16:creationId xmlns:a16="http://schemas.microsoft.com/office/drawing/2014/main" id="{FB5AA41A-4DBB-733A-8A70-6E54DE5BAF35}"/>
              </a:ext>
            </a:extLst>
          </p:cNvPr>
          <p:cNvSpPr/>
          <p:nvPr/>
        </p:nvSpPr>
        <p:spPr>
          <a:xfrm>
            <a:off x="980452" y="4751978"/>
            <a:ext cx="6305221" cy="442800"/>
          </a:xfrm>
          <a:custGeom>
            <a:avLst/>
            <a:gdLst>
              <a:gd name="connsiteX0" fmla="*/ 0 w 6305221"/>
              <a:gd name="connsiteY0" fmla="*/ 73801 h 442800"/>
              <a:gd name="connsiteX1" fmla="*/ 73801 w 6305221"/>
              <a:gd name="connsiteY1" fmla="*/ 0 h 442800"/>
              <a:gd name="connsiteX2" fmla="*/ 6231420 w 6305221"/>
              <a:gd name="connsiteY2" fmla="*/ 0 h 442800"/>
              <a:gd name="connsiteX3" fmla="*/ 6305221 w 6305221"/>
              <a:gd name="connsiteY3" fmla="*/ 73801 h 442800"/>
              <a:gd name="connsiteX4" fmla="*/ 6305221 w 6305221"/>
              <a:gd name="connsiteY4" fmla="*/ 368999 h 442800"/>
              <a:gd name="connsiteX5" fmla="*/ 6231420 w 6305221"/>
              <a:gd name="connsiteY5" fmla="*/ 442800 h 442800"/>
              <a:gd name="connsiteX6" fmla="*/ 73801 w 6305221"/>
              <a:gd name="connsiteY6" fmla="*/ 442800 h 442800"/>
              <a:gd name="connsiteX7" fmla="*/ 0 w 6305221"/>
              <a:gd name="connsiteY7" fmla="*/ 368999 h 442800"/>
              <a:gd name="connsiteX8" fmla="*/ 0 w 6305221"/>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221" h="442800">
                <a:moveTo>
                  <a:pt x="0" y="73801"/>
                </a:moveTo>
                <a:cubicBezTo>
                  <a:pt x="0" y="33042"/>
                  <a:pt x="33042" y="0"/>
                  <a:pt x="73801" y="0"/>
                </a:cubicBezTo>
                <a:lnTo>
                  <a:pt x="6231420" y="0"/>
                </a:lnTo>
                <a:cubicBezTo>
                  <a:pt x="6272179" y="0"/>
                  <a:pt x="6305221" y="33042"/>
                  <a:pt x="6305221" y="73801"/>
                </a:cubicBezTo>
                <a:lnTo>
                  <a:pt x="6305221" y="368999"/>
                </a:lnTo>
                <a:cubicBezTo>
                  <a:pt x="6305221" y="409758"/>
                  <a:pt x="6272179" y="442800"/>
                  <a:pt x="6231420" y="442800"/>
                </a:cubicBezTo>
                <a:lnTo>
                  <a:pt x="73801" y="442800"/>
                </a:lnTo>
                <a:cubicBezTo>
                  <a:pt x="33042" y="442800"/>
                  <a:pt x="0" y="409758"/>
                  <a:pt x="0" y="368999"/>
                </a:cubicBezTo>
                <a:lnTo>
                  <a:pt x="0" y="73801"/>
                </a:lnTo>
                <a:close/>
              </a:path>
            </a:pathLst>
          </a:custGeom>
          <a:solidFill>
            <a:srgbClr val="31501C"/>
          </a:solidFill>
          <a:ln w="19050">
            <a:solidFill>
              <a:srgbClr val="31501C"/>
            </a:solidFill>
          </a:ln>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259938" tIns="21616" rIns="259938" bIns="21616"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bg1"/>
                </a:solidFill>
                <a:latin typeface="Arial"/>
                <a:ea typeface="+mn-ea"/>
                <a:cs typeface="Arial"/>
              </a:rPr>
              <a:t>DSW responsibilities:</a:t>
            </a:r>
          </a:p>
        </p:txBody>
      </p:sp>
    </p:spTree>
    <p:extLst>
      <p:ext uri="{BB962C8B-B14F-4D97-AF65-F5344CB8AC3E}">
        <p14:creationId xmlns:p14="http://schemas.microsoft.com/office/powerpoint/2010/main" val="305530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8AB1-2A36-5E82-5A64-2DDD0CC464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699008-079F-9A1E-2FAC-5181EAA5C5B0}"/>
              </a:ext>
            </a:extLst>
          </p:cNvPr>
          <p:cNvSpPr/>
          <p:nvPr/>
        </p:nvSpPr>
        <p:spPr>
          <a:xfrm>
            <a:off x="0" y="213005"/>
            <a:ext cx="10058399" cy="11103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BC240994-6ED2-75FB-118D-5E53423D7EEE}"/>
              </a:ext>
            </a:extLst>
          </p:cNvPr>
          <p:cNvSpPr txBox="1">
            <a:spLocks/>
          </p:cNvSpPr>
          <p:nvPr/>
        </p:nvSpPr>
        <p:spPr>
          <a:xfrm>
            <a:off x="663064" y="-1121"/>
            <a:ext cx="9144000" cy="132444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DSW TO LPN FELLOWSHIP</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EXISTING CHALLENGES</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E7FA113F-2F2A-9F9C-907C-C63FDDA350BF}"/>
              </a:ext>
            </a:extLst>
          </p:cNvPr>
          <p:cNvGraphicFramePr>
            <a:graphicFrameLocks noGrp="1"/>
          </p:cNvGraphicFramePr>
          <p:nvPr/>
        </p:nvGraphicFramePr>
        <p:xfrm>
          <a:off x="558800" y="1537447"/>
          <a:ext cx="8836536" cy="5828172"/>
        </p:xfrm>
        <a:graphic>
          <a:graphicData uri="http://schemas.openxmlformats.org/drawingml/2006/table">
            <a:tbl>
              <a:tblPr>
                <a:tableStyleId>{5C22544A-7EE6-4342-B048-85BDC9FD1C3A}</a:tableStyleId>
              </a:tblPr>
              <a:tblGrid>
                <a:gridCol w="8682582">
                  <a:extLst>
                    <a:ext uri="{9D8B030D-6E8A-4147-A177-3AD203B41FA5}">
                      <a16:colId xmlns:a16="http://schemas.microsoft.com/office/drawing/2014/main" val="3234562215"/>
                    </a:ext>
                  </a:extLst>
                </a:gridCol>
                <a:gridCol w="153954">
                  <a:extLst>
                    <a:ext uri="{9D8B030D-6E8A-4147-A177-3AD203B41FA5}">
                      <a16:colId xmlns:a16="http://schemas.microsoft.com/office/drawing/2014/main" val="1565668605"/>
                    </a:ext>
                  </a:extLst>
                </a:gridCol>
              </a:tblGrid>
              <a:tr h="5426852">
                <a:tc>
                  <a:txBody>
                    <a:bodyPr/>
                    <a:lstStyle/>
                    <a:p>
                      <a:r>
                        <a:rPr lang="en-US" sz="1980" b="0" i="0" kern="1200" dirty="0">
                          <a:solidFill>
                            <a:schemeClr val="dk1"/>
                          </a:solidFill>
                          <a:effectLst/>
                          <a:latin typeface="+mn-lt"/>
                          <a:ea typeface="+mn-ea"/>
                          <a:cs typeface="+mn-cs"/>
                        </a:rPr>
                        <a:t>    </a:t>
                      </a:r>
                      <a:r>
                        <a:rPr lang="en-US" sz="2000" b="0" i="0" dirty="0">
                          <a:solidFill>
                            <a:srgbClr val="000000"/>
                          </a:solidFill>
                          <a:effectLst/>
                          <a:latin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0" marR="63500" marT="63500" marB="63500">
                    <a:noFill/>
                  </a:tcPr>
                </a:tc>
                <a:tc>
                  <a:txBody>
                    <a:bodyPr/>
                    <a:lstStyle/>
                    <a:p>
                      <a:pPr marL="0" marR="0">
                        <a:spcBef>
                          <a:spcPts val="0"/>
                        </a:spcBef>
                        <a:spcAft>
                          <a:spcPts val="600"/>
                        </a:spcAft>
                      </a:pPr>
                      <a:endParaRPr lang="en-US" sz="1800" dirty="0">
                        <a:effectLst/>
                        <a:latin typeface="Georgia" panose="02040502050405020303" pitchFamily="18" charset="0"/>
                      </a:endParaRPr>
                    </a:p>
                  </a:txBody>
                  <a:tcPr marL="63500" marR="63500" marT="63500" marB="63500">
                    <a:noFill/>
                  </a:tcPr>
                </a:tc>
                <a:extLst>
                  <a:ext uri="{0D108BD9-81ED-4DB2-BD59-A6C34878D82A}">
                    <a16:rowId xmlns:a16="http://schemas.microsoft.com/office/drawing/2014/main" val="982276418"/>
                  </a:ext>
                </a:extLst>
              </a:tr>
              <a:tr h="387064">
                <a:tc>
                  <a:txBody>
                    <a:bodyPr/>
                    <a:lstStyle/>
                    <a:p>
                      <a:pPr marL="0" marR="0" lvl="0" indent="0" algn="r" fontAlgn="base">
                        <a:spcBef>
                          <a:spcPts val="0"/>
                        </a:spcBef>
                        <a:spcAft>
                          <a:spcPts val="600"/>
                        </a:spcAft>
                        <a:buSzPts val="1000"/>
                        <a:buFont typeface="Symbol" panose="05050102010706020507" pitchFamily="18" charset="2"/>
                        <a:buNone/>
                        <a:tabLst>
                          <a:tab pos="457200" algn="l"/>
                        </a:tabLst>
                      </a:pPr>
                      <a:endParaRPr lang="en-US" sz="1800" dirty="0">
                        <a:solidFill>
                          <a:srgbClr val="000000"/>
                        </a:solidFill>
                        <a:effectLst/>
                        <a:latin typeface="Georgia" panose="02040502050405020303" pitchFamily="18" charset="0"/>
                        <a:ea typeface="Calibri" panose="020F0502020204030204" pitchFamily="34" charset="0"/>
                      </a:endParaRPr>
                    </a:p>
                  </a:txBody>
                  <a:tcPr marL="63500" marR="63500" marT="63500" marB="63500">
                    <a:noFill/>
                  </a:tcPr>
                </a:tc>
                <a:tc>
                  <a:txBody>
                    <a:bodyPr/>
                    <a:lstStyle/>
                    <a:p>
                      <a:pPr marL="0" marR="0">
                        <a:spcBef>
                          <a:spcPts val="0"/>
                        </a:spcBef>
                        <a:spcAft>
                          <a:spcPts val="600"/>
                        </a:spcAft>
                      </a:pPr>
                      <a:endParaRPr lang="en-US" sz="1800" dirty="0">
                        <a:solidFill>
                          <a:srgbClr val="000000"/>
                        </a:solidFill>
                        <a:effectLst/>
                        <a:latin typeface="Georgia" panose="02040502050405020303" pitchFamily="18" charset="0"/>
                        <a:ea typeface="Calibri" panose="020F0502020204030204" pitchFamily="34" charset="0"/>
                      </a:endParaRPr>
                    </a:p>
                  </a:txBody>
                  <a:tcPr marL="63500" marR="63500" marT="63500" marB="63500">
                    <a:noFill/>
                  </a:tcPr>
                </a:tc>
                <a:extLst>
                  <a:ext uri="{0D108BD9-81ED-4DB2-BD59-A6C34878D82A}">
                    <a16:rowId xmlns:a16="http://schemas.microsoft.com/office/drawing/2014/main" val="490548969"/>
                  </a:ext>
                </a:extLst>
              </a:tr>
            </a:tbl>
          </a:graphicData>
        </a:graphic>
      </p:graphicFrame>
      <p:pic>
        <p:nvPicPr>
          <p:cNvPr id="2" name="Picture 1">
            <a:extLst>
              <a:ext uri="{FF2B5EF4-FFF2-40B4-BE49-F238E27FC236}">
                <a16:creationId xmlns:a16="http://schemas.microsoft.com/office/drawing/2014/main" id="{036095DE-7B8E-398C-5075-FBF3357DF8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90064" y="325573"/>
            <a:ext cx="1201061" cy="896190"/>
          </a:xfrm>
          <a:prstGeom prst="rect">
            <a:avLst/>
          </a:prstGeom>
        </p:spPr>
      </p:pic>
      <p:sp>
        <p:nvSpPr>
          <p:cNvPr id="10" name="Rectangle 9">
            <a:extLst>
              <a:ext uri="{FF2B5EF4-FFF2-40B4-BE49-F238E27FC236}">
                <a16:creationId xmlns:a16="http://schemas.microsoft.com/office/drawing/2014/main" id="{EF01BA7D-EF7A-4113-8F8B-DC6218900B5F}"/>
              </a:ext>
            </a:extLst>
          </p:cNvPr>
          <p:cNvSpPr/>
          <p:nvPr/>
        </p:nvSpPr>
        <p:spPr>
          <a:xfrm>
            <a:off x="406905" y="1588629"/>
            <a:ext cx="9240077" cy="5828172"/>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36BADBB-3771-7042-660D-6FA62B6B1D8F}"/>
              </a:ext>
            </a:extLst>
          </p:cNvPr>
          <p:cNvSpPr txBox="1"/>
          <p:nvPr/>
        </p:nvSpPr>
        <p:spPr>
          <a:xfrm>
            <a:off x="615950" y="1770386"/>
            <a:ext cx="8575175" cy="4748031"/>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285750" marR="0" indent="-285750">
              <a:lnSpc>
                <a:spcPct val="120000"/>
              </a:lnSpc>
              <a:spcBef>
                <a:spcPts val="1200"/>
              </a:spcBef>
              <a:spcAft>
                <a:spcPts val="0"/>
              </a:spcAft>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Consider whether you are interested in becoming an LPN.</a:t>
            </a:r>
          </a:p>
          <a:p>
            <a:pPr marL="285750" marR="0" indent="-285750">
              <a:lnSpc>
                <a:spcPct val="120000"/>
              </a:lnSpc>
              <a:spcBef>
                <a:spcPts val="1200"/>
              </a:spcBef>
              <a:spcAft>
                <a:spcPts val="0"/>
              </a:spcAft>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Consider talking with an LPN and a current year program participant you know to learn about the pros and cons of the profession and the program.</a:t>
            </a:r>
          </a:p>
          <a:p>
            <a:pPr marL="285750" marR="0" indent="-285750">
              <a:lnSpc>
                <a:spcPct val="120000"/>
              </a:lnSpc>
              <a:spcBef>
                <a:spcPts val="1200"/>
              </a:spcBef>
              <a:spcAft>
                <a:spcPts val="0"/>
              </a:spcAft>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Visit the LPN program websites of programs near where you live by clicking on the link in the list of 20 programs.</a:t>
            </a:r>
          </a:p>
          <a:p>
            <a:pPr marL="285750" marR="0" indent="-285750">
              <a:lnSpc>
                <a:spcPct val="120000"/>
              </a:lnSpc>
              <a:spcBef>
                <a:spcPts val="1200"/>
              </a:spcBef>
              <a:spcAft>
                <a:spcPts val="0"/>
              </a:spcAft>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Find out if there are any pre-requisite courses you need to take to apply to a program and learn about the entrance exam you need to take.</a:t>
            </a:r>
          </a:p>
          <a:p>
            <a:pPr marL="285750" marR="0" indent="-285750">
              <a:lnSpc>
                <a:spcPct val="120000"/>
              </a:lnSpc>
              <a:spcBef>
                <a:spcPts val="1200"/>
              </a:spcBef>
              <a:spcAft>
                <a:spcPts val="0"/>
              </a:spcAft>
              <a:buFont typeface="Arial" panose="020B0604020202020204" pitchFamily="34" charset="0"/>
              <a:buChar char="•"/>
            </a:pPr>
            <a:r>
              <a:rPr lang="en-US" sz="1800" dirty="0">
                <a:solidFill>
                  <a:srgbClr val="2D3142"/>
                </a:solidFill>
                <a:latin typeface="Arial" panose="020B0604020202020204" pitchFamily="34" charset="0"/>
                <a:cs typeface="Arial" panose="020B0604020202020204" pitchFamily="34" charset="0"/>
              </a:rPr>
              <a:t>If you are interested, refer to the DSW to LPN Program Participation Checklist for the next steps you need to take that can be found at the DDS LPN Certificate Program landing page (bit.ly/</a:t>
            </a:r>
            <a:r>
              <a:rPr lang="en-US" sz="1800" dirty="0" err="1">
                <a:solidFill>
                  <a:srgbClr val="2D3142"/>
                </a:solidFill>
                <a:latin typeface="Arial" panose="020B0604020202020204" pitchFamily="34" charset="0"/>
                <a:cs typeface="Arial" panose="020B0604020202020204" pitchFamily="34" charset="0"/>
              </a:rPr>
              <a:t>DSWtoLPN</a:t>
            </a:r>
            <a:r>
              <a:rPr lang="en-US" sz="1800" dirty="0">
                <a:solidFill>
                  <a:srgbClr val="2D3142"/>
                </a:solidFill>
                <a:latin typeface="Arial" panose="020B0604020202020204" pitchFamily="34" charset="0"/>
                <a:cs typeface="Arial" panose="020B0604020202020204" pitchFamily="34" charset="0"/>
              </a:rPr>
              <a:t>).</a:t>
            </a:r>
          </a:p>
          <a:p>
            <a:pPr lvl="1">
              <a:lnSpc>
                <a:spcPct val="120000"/>
              </a:lnSpc>
            </a:pPr>
            <a:endParaRPr lang="en-US" dirty="0">
              <a:solidFill>
                <a:srgbClr val="2D3142"/>
              </a:solidFill>
            </a:endParaRPr>
          </a:p>
          <a:p>
            <a:pPr lvl="1">
              <a:lnSpc>
                <a:spcPct val="120000"/>
              </a:lnSpc>
            </a:pPr>
            <a:r>
              <a:rPr lang="en-US" dirty="0">
                <a:solidFill>
                  <a:srgbClr val="2D3142"/>
                </a:solidFill>
              </a:rPr>
              <a:t> </a:t>
            </a:r>
          </a:p>
        </p:txBody>
      </p:sp>
      <p:sp>
        <p:nvSpPr>
          <p:cNvPr id="12" name="Rectangle 11">
            <a:extLst>
              <a:ext uri="{FF2B5EF4-FFF2-40B4-BE49-F238E27FC236}">
                <a16:creationId xmlns:a16="http://schemas.microsoft.com/office/drawing/2014/main" id="{520366D5-7A40-C113-E5AB-AEE6ABDAF533}"/>
              </a:ext>
            </a:extLst>
          </p:cNvPr>
          <p:cNvSpPr/>
          <p:nvPr/>
        </p:nvSpPr>
        <p:spPr>
          <a:xfrm>
            <a:off x="0" y="97970"/>
            <a:ext cx="10058399" cy="12253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0B06E06-321C-7F5B-66A8-63DBF43C5ECE}"/>
              </a:ext>
            </a:extLst>
          </p:cNvPr>
          <p:cNvSpPr txBox="1">
            <a:spLocks/>
          </p:cNvSpPr>
          <p:nvPr/>
        </p:nvSpPr>
        <p:spPr>
          <a:xfrm>
            <a:off x="381000" y="116074"/>
            <a:ext cx="9144000" cy="1189143"/>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Arial"/>
                <a:cs typeface="Arial"/>
              </a:rPr>
              <a:t>DSW TO LPN CERTIFICATE PROGRAM</a:t>
            </a:r>
            <a:endParaRPr lang="en-GB" sz="16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Recommended Next Steps for </a:t>
            </a:r>
            <a:r>
              <a:rPr lang="en-US" sz="2800" b="1" dirty="0">
                <a:solidFill>
                  <a:schemeClr val="bg1"/>
                </a:solidFill>
                <a:latin typeface="Arial" panose="020B0604020202020204" pitchFamily="34" charset="0"/>
                <a:cs typeface="Arial" panose="020B0604020202020204" pitchFamily="34" charset="0"/>
              </a:rPr>
              <a:t>DSWs</a:t>
            </a:r>
          </a:p>
        </p:txBody>
      </p:sp>
    </p:spTree>
    <p:extLst>
      <p:ext uri="{BB962C8B-B14F-4D97-AF65-F5344CB8AC3E}">
        <p14:creationId xmlns:p14="http://schemas.microsoft.com/office/powerpoint/2010/main" val="143291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9F0D3-EB5D-74F2-9787-75205F39C2F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EF1C6E5-587B-3F32-FDAE-19FDC8F1FB9E}"/>
              </a:ext>
            </a:extLst>
          </p:cNvPr>
          <p:cNvSpPr/>
          <p:nvPr/>
        </p:nvSpPr>
        <p:spPr>
          <a:xfrm>
            <a:off x="0" y="5596506"/>
            <a:ext cx="10058400" cy="1175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F2BE468-EAE0-EAD7-F106-847A095CFFBD}"/>
              </a:ext>
            </a:extLst>
          </p:cNvPr>
          <p:cNvSpPr txBox="1"/>
          <p:nvPr/>
        </p:nvSpPr>
        <p:spPr>
          <a:xfrm>
            <a:off x="6593113" y="7042414"/>
            <a:ext cx="3327679" cy="461665"/>
          </a:xfrm>
          <a:prstGeom prst="rect">
            <a:avLst/>
          </a:prstGeom>
          <a:solidFill>
            <a:schemeClr val="bg1"/>
          </a:solidFill>
        </p:spPr>
        <p:txBody>
          <a:bodyPr wrap="square" lIns="91440" tIns="45720" rIns="91440" bIns="45720" rtlCol="0" anchor="t">
            <a:spAutoFit/>
          </a:bodyPr>
          <a:lstStyle/>
          <a:p>
            <a:pPr algn="r"/>
            <a:r>
              <a:rPr lang="en-GB" sz="2400" dirty="0">
                <a:latin typeface="Arial"/>
                <a:cs typeface="Arial"/>
              </a:rPr>
              <a:t>Thank You.</a:t>
            </a:r>
            <a:endParaRPr lang="en-US" sz="2400" dirty="0">
              <a:solidFill>
                <a:schemeClr val="accent1">
                  <a:lumMod val="50000"/>
                </a:schemeClr>
              </a:solidFill>
              <a:latin typeface="Arial"/>
              <a:cs typeface="Arial"/>
            </a:endParaRPr>
          </a:p>
        </p:txBody>
      </p:sp>
      <p:sp>
        <p:nvSpPr>
          <p:cNvPr id="5" name="TextBox 4">
            <a:extLst>
              <a:ext uri="{FF2B5EF4-FFF2-40B4-BE49-F238E27FC236}">
                <a16:creationId xmlns:a16="http://schemas.microsoft.com/office/drawing/2014/main" id="{D0C8EF7E-FF0B-826C-AC54-134249DF829A}"/>
              </a:ext>
            </a:extLst>
          </p:cNvPr>
          <p:cNvSpPr txBox="1"/>
          <p:nvPr/>
        </p:nvSpPr>
        <p:spPr>
          <a:xfrm>
            <a:off x="1248123" y="6302886"/>
            <a:ext cx="6052458" cy="307777"/>
          </a:xfrm>
          <a:prstGeom prst="rect">
            <a:avLst/>
          </a:prstGeom>
          <a:noFill/>
        </p:spPr>
        <p:txBody>
          <a:bodyPr wrap="square" lIns="91440" tIns="45720" rIns="91440" bIns="45720" rtlCol="0" anchor="t">
            <a:spAutoFit/>
          </a:bodyPr>
          <a:lstStyle/>
          <a:p>
            <a:endParaRPr lang="en-US" sz="1400" dirty="0">
              <a:latin typeface="Arial"/>
              <a:cs typeface="Arial"/>
            </a:endParaRPr>
          </a:p>
        </p:txBody>
      </p:sp>
      <p:sp>
        <p:nvSpPr>
          <p:cNvPr id="8" name="Rectangle 7">
            <a:extLst>
              <a:ext uri="{FF2B5EF4-FFF2-40B4-BE49-F238E27FC236}">
                <a16:creationId xmlns:a16="http://schemas.microsoft.com/office/drawing/2014/main" id="{18899169-FB5A-5593-0FCA-7F75239E9C5D}"/>
              </a:ext>
            </a:extLst>
          </p:cNvPr>
          <p:cNvSpPr/>
          <p:nvPr/>
        </p:nvSpPr>
        <p:spPr>
          <a:xfrm>
            <a:off x="230842" y="5000994"/>
            <a:ext cx="2536713" cy="2366682"/>
          </a:xfrm>
          <a:prstGeom prst="rect">
            <a:avLst/>
          </a:prstGeom>
          <a:solidFill>
            <a:schemeClr val="bg1"/>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with low confidence">
            <a:extLst>
              <a:ext uri="{FF2B5EF4-FFF2-40B4-BE49-F238E27FC236}">
                <a16:creationId xmlns:a16="http://schemas.microsoft.com/office/drawing/2014/main" id="{9582228B-79A1-D75F-5602-EBF988122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52" y="5326256"/>
            <a:ext cx="2173792" cy="1622008"/>
          </a:xfrm>
          <a:prstGeom prst="rect">
            <a:avLst/>
          </a:prstGeom>
        </p:spPr>
      </p:pic>
      <p:sp>
        <p:nvSpPr>
          <p:cNvPr id="2" name="Content Placeholder 2">
            <a:extLst>
              <a:ext uri="{FF2B5EF4-FFF2-40B4-BE49-F238E27FC236}">
                <a16:creationId xmlns:a16="http://schemas.microsoft.com/office/drawing/2014/main" id="{C901E2C4-585F-4EA4-159E-D500B1D841F5}"/>
              </a:ext>
            </a:extLst>
          </p:cNvPr>
          <p:cNvSpPr>
            <a:spLocks noGrp="1"/>
          </p:cNvSpPr>
          <p:nvPr>
            <p:ph idx="1"/>
          </p:nvPr>
        </p:nvSpPr>
        <p:spPr>
          <a:xfrm>
            <a:off x="691515" y="1634593"/>
            <a:ext cx="8675370" cy="698986"/>
          </a:xfrm>
        </p:spPr>
        <p:txBody>
          <a:bodyPr/>
          <a:lstStyle/>
          <a:p>
            <a:pPr marL="0" lvl="6" indent="0" algn="ctr">
              <a:buNone/>
            </a:pPr>
            <a:r>
              <a:rPr lang="en-US" sz="4000" b="1" dirty="0">
                <a:latin typeface="Arial" panose="020B0604020202020204" pitchFamily="34" charset="0"/>
                <a:cs typeface="Arial" panose="020B0604020202020204" pitchFamily="34" charset="0"/>
              </a:rPr>
              <a:t>Questions?</a:t>
            </a:r>
          </a:p>
        </p:txBody>
      </p:sp>
      <p:sp>
        <p:nvSpPr>
          <p:cNvPr id="4" name="TextBox 3">
            <a:extLst>
              <a:ext uri="{FF2B5EF4-FFF2-40B4-BE49-F238E27FC236}">
                <a16:creationId xmlns:a16="http://schemas.microsoft.com/office/drawing/2014/main" id="{718456AE-E926-C074-8B51-98B6E6528C66}"/>
              </a:ext>
            </a:extLst>
          </p:cNvPr>
          <p:cNvSpPr txBox="1"/>
          <p:nvPr/>
        </p:nvSpPr>
        <p:spPr>
          <a:xfrm>
            <a:off x="3333918" y="3039959"/>
            <a:ext cx="33905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err="1">
                <a:latin typeface="Arial" panose="020B0604020202020204" pitchFamily="34" charset="0"/>
                <a:ea typeface="+mn-lt"/>
                <a:cs typeface="Arial" panose="020B0604020202020204" pitchFamily="34" charset="0"/>
              </a:rPr>
              <a:t>DDSCOOperationsEmail</a:t>
            </a: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4329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p-template purple with circles">
  <a:themeElements>
    <a:clrScheme name="lc2015-2">
      <a:dk1>
        <a:sysClr val="windowText" lastClr="000000"/>
      </a:dk1>
      <a:lt1>
        <a:sysClr val="window" lastClr="FFFFFF"/>
      </a:lt1>
      <a:dk2>
        <a:srgbClr val="44546A"/>
      </a:dk2>
      <a:lt2>
        <a:srgbClr val="E7E6E6"/>
      </a:lt2>
      <a:accent1>
        <a:srgbClr val="0083CA"/>
      </a:accent1>
      <a:accent2>
        <a:srgbClr val="59C6D5"/>
      </a:accent2>
      <a:accent3>
        <a:srgbClr val="8B5FA7"/>
      </a:accent3>
      <a:accent4>
        <a:srgbClr val="2F368F"/>
      </a:accent4>
      <a:accent5>
        <a:srgbClr val="EB1765"/>
      </a:accent5>
      <a:accent6>
        <a:srgbClr val="B6D27B"/>
      </a:accent6>
      <a:hlink>
        <a:srgbClr val="0563C1"/>
      </a:hlink>
      <a:folHlink>
        <a:srgbClr val="954F72"/>
      </a:folHlink>
    </a:clrScheme>
    <a:fontScheme name="Custom 3">
      <a:majorFont>
        <a:latin typeface="Georgia"/>
        <a:ea typeface=""/>
        <a:cs typeface=""/>
      </a:majorFont>
      <a:minorFont>
        <a:latin typeface="Tw Cen MT"/>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cop-template purple with circles" id="{D7496DBD-19F8-476D-A260-DD0C54E693D8}" vid="{C5CE7805-2DCB-486C-AEC6-3839DDC8D6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6C31E61891E5478C6FBDCD3A696DBC" ma:contentTypeVersion="8" ma:contentTypeDescription="Create a new document." ma:contentTypeScope="" ma:versionID="8585dfa578cdf3e378f97a606dc5ee6e">
  <xsd:schema xmlns:xsd="http://www.w3.org/2001/XMLSchema" xmlns:xs="http://www.w3.org/2001/XMLSchema" xmlns:p="http://schemas.microsoft.com/office/2006/metadata/properties" xmlns:ns3="671e0266-3c76-4e29-b696-faecdcf5b8cc" xmlns:ns4="2443410f-325d-4680-b73a-30de03248812" targetNamespace="http://schemas.microsoft.com/office/2006/metadata/properties" ma:root="true" ma:fieldsID="9de991803aff4b1e1f7c6a1f29a5e785" ns3:_="" ns4:_="">
    <xsd:import namespace="671e0266-3c76-4e29-b696-faecdcf5b8cc"/>
    <xsd:import namespace="2443410f-325d-4680-b73a-30de032488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e0266-3c76-4e29-b696-faecdcf5b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43410f-325d-4680-b73a-30de032488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71e0266-3c76-4e29-b696-faecdcf5b8cc" xsi:nil="true"/>
  </documentManagement>
</p:properties>
</file>

<file path=customXml/itemProps1.xml><?xml version="1.0" encoding="utf-8"?>
<ds:datastoreItem xmlns:ds="http://schemas.openxmlformats.org/officeDocument/2006/customXml" ds:itemID="{EFB79233-2DBE-44B6-AB85-2B75F86123FA}">
  <ds:schemaRefs>
    <ds:schemaRef ds:uri="http://schemas.microsoft.com/sharepoint/v3/contenttype/forms"/>
  </ds:schemaRefs>
</ds:datastoreItem>
</file>

<file path=customXml/itemProps2.xml><?xml version="1.0" encoding="utf-8"?>
<ds:datastoreItem xmlns:ds="http://schemas.openxmlformats.org/officeDocument/2006/customXml" ds:itemID="{3589775E-EB04-45F4-B1BE-6C813B226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1e0266-3c76-4e29-b696-faecdcf5b8cc"/>
    <ds:schemaRef ds:uri="2443410f-325d-4680-b73a-30de03248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3900D2-D91D-4620-B565-D5C28A0D0046}">
  <ds:schemaRefs>
    <ds:schemaRef ds:uri="671e0266-3c76-4e29-b696-faecdcf5b8cc"/>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443410f-325d-4680-b73a-30de032488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13194</TotalTime>
  <Words>679</Words>
  <Application>Microsoft Office PowerPoint</Application>
  <PresentationFormat>Custom</PresentationFormat>
  <Paragraphs>74</Paragraphs>
  <Slides>7</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Courier New</vt:lpstr>
      <vt:lpstr>Georgia</vt:lpstr>
      <vt:lpstr>Symbol</vt:lpstr>
      <vt:lpstr>Times New Roman</vt:lpstr>
      <vt:lpstr>Tw Cen MT</vt:lpstr>
      <vt:lpstr>Wingdings</vt:lpstr>
      <vt:lpstr>Custom Design</vt:lpstr>
      <vt:lpstr>Office Theme</vt:lpstr>
      <vt:lpstr>1_cop-template purple with circles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Asad</dc:creator>
  <cp:lastModifiedBy>Dana Remian</cp:lastModifiedBy>
  <cp:revision>393</cp:revision>
  <cp:lastPrinted>2019-11-27T12:38:56Z</cp:lastPrinted>
  <dcterms:created xsi:type="dcterms:W3CDTF">2018-11-26T22:40:12Z</dcterms:created>
  <dcterms:modified xsi:type="dcterms:W3CDTF">2024-02-12T22:13:48Z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0x010100FE6C31E61891E5478C6FBDCD3A696DBC</vt:lpwstr>
  </property>
</Properties>
</file>