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handoutMasterIdLst>
    <p:handoutMasterId r:id="rId31"/>
  </p:handoutMasterIdLst>
  <p:sldIdLst>
    <p:sldId id="340" r:id="rId2"/>
    <p:sldId id="356" r:id="rId3"/>
    <p:sldId id="258" r:id="rId4"/>
    <p:sldId id="341" r:id="rId5"/>
    <p:sldId id="336" r:id="rId6"/>
    <p:sldId id="357" r:id="rId7"/>
    <p:sldId id="361" r:id="rId8"/>
    <p:sldId id="358" r:id="rId9"/>
    <p:sldId id="346" r:id="rId10"/>
    <p:sldId id="348" r:id="rId11"/>
    <p:sldId id="349" r:id="rId12"/>
    <p:sldId id="320" r:id="rId13"/>
    <p:sldId id="295" r:id="rId14"/>
    <p:sldId id="309" r:id="rId15"/>
    <p:sldId id="324" r:id="rId16"/>
    <p:sldId id="338" r:id="rId17"/>
    <p:sldId id="342" r:id="rId18"/>
    <p:sldId id="343" r:id="rId19"/>
    <p:sldId id="344" r:id="rId20"/>
    <p:sldId id="350" r:id="rId21"/>
    <p:sldId id="355" r:id="rId22"/>
    <p:sldId id="352" r:id="rId23"/>
    <p:sldId id="351" r:id="rId24"/>
    <p:sldId id="353" r:id="rId25"/>
    <p:sldId id="354" r:id="rId26"/>
    <p:sldId id="359" r:id="rId27"/>
    <p:sldId id="347" r:id="rId28"/>
    <p:sldId id="284" r:id="rId29"/>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5EA4"/>
    <a:srgbClr val="0091FE"/>
    <a:srgbClr val="003E6C"/>
    <a:srgbClr val="E51945"/>
    <a:srgbClr val="F4FC8C"/>
    <a:srgbClr val="EC594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5" autoAdjust="0"/>
  </p:normalViewPr>
  <p:slideViewPr>
    <p:cSldViewPr>
      <p:cViewPr varScale="1">
        <p:scale>
          <a:sx n="108" d="100"/>
          <a:sy n="108" d="100"/>
        </p:scale>
        <p:origin x="318" y="102"/>
      </p:cViewPr>
      <p:guideLst>
        <p:guide orient="horz" pos="2160"/>
        <p:guide pos="2880"/>
      </p:guideLst>
    </p:cSldViewPr>
  </p:slideViewPr>
  <p:outlineViewPr>
    <p:cViewPr>
      <p:scale>
        <a:sx n="33" d="100"/>
        <a:sy n="33" d="100"/>
      </p:scale>
      <p:origin x="0" y="220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5" tIns="46588" rIns="93175" bIns="46588" rtlCol="0"/>
          <a:lstStyle>
            <a:lvl1pPr algn="r">
              <a:defRPr sz="1200"/>
            </a:lvl1pPr>
          </a:lstStyle>
          <a:p>
            <a:fld id="{7A556EAC-0CE5-4F69-93ED-934004ACEE78}" type="datetimeFigureOut">
              <a:rPr lang="en-US" smtClean="0"/>
              <a:t>9/13/2019</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5" tIns="46588" rIns="93175"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5" tIns="46588" rIns="93175" bIns="46588" rtlCol="0" anchor="b"/>
          <a:lstStyle>
            <a:lvl1pPr algn="r">
              <a:defRPr sz="1200"/>
            </a:lvl1pPr>
          </a:lstStyle>
          <a:p>
            <a:fld id="{B7E971DE-BEA0-436A-89BB-B6E597EFD574}" type="slidenum">
              <a:rPr lang="en-US" smtClean="0"/>
              <a:t>‹#›</a:t>
            </a:fld>
            <a:endParaRPr lang="en-US"/>
          </a:p>
        </p:txBody>
      </p:sp>
    </p:spTree>
    <p:extLst>
      <p:ext uri="{BB962C8B-B14F-4D97-AF65-F5344CB8AC3E}">
        <p14:creationId xmlns:p14="http://schemas.microsoft.com/office/powerpoint/2010/main" val="296050971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020" cy="350401"/>
          </a:xfrm>
          <a:prstGeom prst="rect">
            <a:avLst/>
          </a:prstGeom>
        </p:spPr>
        <p:txBody>
          <a:bodyPr vert="horz" lIns="91330" tIns="45665" rIns="91330" bIns="45665" rtlCol="0"/>
          <a:lstStyle>
            <a:lvl1pPr algn="l">
              <a:defRPr sz="1200"/>
            </a:lvl1pPr>
          </a:lstStyle>
          <a:p>
            <a:endParaRPr lang="en-US"/>
          </a:p>
        </p:txBody>
      </p:sp>
      <p:sp>
        <p:nvSpPr>
          <p:cNvPr id="3" name="Date Placeholder 2"/>
          <p:cNvSpPr>
            <a:spLocks noGrp="1"/>
          </p:cNvSpPr>
          <p:nvPr>
            <p:ph type="dt" idx="1"/>
          </p:nvPr>
        </p:nvSpPr>
        <p:spPr>
          <a:xfrm>
            <a:off x="5266279" y="0"/>
            <a:ext cx="4028020" cy="350401"/>
          </a:xfrm>
          <a:prstGeom prst="rect">
            <a:avLst/>
          </a:prstGeom>
        </p:spPr>
        <p:txBody>
          <a:bodyPr vert="horz" lIns="91330" tIns="45665" rIns="91330" bIns="45665" rtlCol="0"/>
          <a:lstStyle>
            <a:lvl1pPr algn="r">
              <a:defRPr sz="1200"/>
            </a:lvl1pPr>
          </a:lstStyle>
          <a:p>
            <a:fld id="{4D32B143-462E-4573-947C-779FFD84BB78}" type="datetimeFigureOut">
              <a:rPr lang="en-US" smtClean="0"/>
              <a:t>9/13/2019</a:t>
            </a:fld>
            <a:endParaRPr lang="en-US"/>
          </a:p>
        </p:txBody>
      </p:sp>
      <p:sp>
        <p:nvSpPr>
          <p:cNvPr id="4" name="Slide Image Placeholder 3"/>
          <p:cNvSpPr>
            <a:spLocks noGrp="1" noRot="1" noChangeAspect="1"/>
          </p:cNvSpPr>
          <p:nvPr>
            <p:ph type="sldImg" idx="2"/>
          </p:nvPr>
        </p:nvSpPr>
        <p:spPr>
          <a:xfrm>
            <a:off x="2897188" y="527050"/>
            <a:ext cx="3502025" cy="2627313"/>
          </a:xfrm>
          <a:prstGeom prst="rect">
            <a:avLst/>
          </a:prstGeom>
          <a:noFill/>
          <a:ln w="12700">
            <a:solidFill>
              <a:prstClr val="black"/>
            </a:solidFill>
          </a:ln>
        </p:spPr>
        <p:txBody>
          <a:bodyPr vert="horz" lIns="91330" tIns="45665" rIns="91330" bIns="45665" rtlCol="0" anchor="ctr"/>
          <a:lstStyle/>
          <a:p>
            <a:endParaRPr lang="en-US"/>
          </a:p>
        </p:txBody>
      </p:sp>
      <p:sp>
        <p:nvSpPr>
          <p:cNvPr id="5" name="Notes Placeholder 4"/>
          <p:cNvSpPr>
            <a:spLocks noGrp="1"/>
          </p:cNvSpPr>
          <p:nvPr>
            <p:ph type="body" sz="quarter" idx="3"/>
          </p:nvPr>
        </p:nvSpPr>
        <p:spPr>
          <a:xfrm>
            <a:off x="929220" y="3329402"/>
            <a:ext cx="7437961" cy="3154800"/>
          </a:xfrm>
          <a:prstGeom prst="rect">
            <a:avLst/>
          </a:prstGeom>
        </p:spPr>
        <p:txBody>
          <a:bodyPr vert="horz" lIns="91330" tIns="45665" rIns="91330" bIns="456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804"/>
            <a:ext cx="4028020" cy="350401"/>
          </a:xfrm>
          <a:prstGeom prst="rect">
            <a:avLst/>
          </a:prstGeom>
        </p:spPr>
        <p:txBody>
          <a:bodyPr vert="horz" lIns="91330" tIns="45665" rIns="91330" bIns="45665" rtlCol="0" anchor="b"/>
          <a:lstStyle>
            <a:lvl1pPr algn="l">
              <a:defRPr sz="1200"/>
            </a:lvl1pPr>
          </a:lstStyle>
          <a:p>
            <a:endParaRPr lang="en-US"/>
          </a:p>
        </p:txBody>
      </p:sp>
      <p:sp>
        <p:nvSpPr>
          <p:cNvPr id="7" name="Slide Number Placeholder 6"/>
          <p:cNvSpPr>
            <a:spLocks noGrp="1"/>
          </p:cNvSpPr>
          <p:nvPr>
            <p:ph type="sldNum" sz="quarter" idx="5"/>
          </p:nvPr>
        </p:nvSpPr>
        <p:spPr>
          <a:xfrm>
            <a:off x="5266279" y="6658804"/>
            <a:ext cx="4028020" cy="350401"/>
          </a:xfrm>
          <a:prstGeom prst="rect">
            <a:avLst/>
          </a:prstGeom>
        </p:spPr>
        <p:txBody>
          <a:bodyPr vert="horz" lIns="91330" tIns="45665" rIns="91330" bIns="45665" rtlCol="0" anchor="b"/>
          <a:lstStyle>
            <a:lvl1pPr algn="r">
              <a:defRPr sz="1200"/>
            </a:lvl1pPr>
          </a:lstStyle>
          <a:p>
            <a:fld id="{3870C029-95BD-4376-ADBC-D1015CD29065}" type="slidenum">
              <a:rPr lang="en-US" smtClean="0"/>
              <a:t>‹#›</a:t>
            </a:fld>
            <a:endParaRPr lang="en-US"/>
          </a:p>
        </p:txBody>
      </p:sp>
    </p:spTree>
    <p:extLst>
      <p:ext uri="{BB962C8B-B14F-4D97-AF65-F5344CB8AC3E}">
        <p14:creationId xmlns:p14="http://schemas.microsoft.com/office/powerpoint/2010/main" val="260174864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ABCC home page</a:t>
            </a:r>
          </a:p>
        </p:txBody>
      </p:sp>
    </p:spTree>
    <p:extLst>
      <p:ext uri="{BB962C8B-B14F-4D97-AF65-F5344CB8AC3E}">
        <p14:creationId xmlns:p14="http://schemas.microsoft.com/office/powerpoint/2010/main" val="1622034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license application, pg. 5</a:t>
            </a:r>
          </a:p>
        </p:txBody>
      </p:sp>
    </p:spTree>
    <p:extLst>
      <p:ext uri="{BB962C8B-B14F-4D97-AF65-F5344CB8AC3E}">
        <p14:creationId xmlns:p14="http://schemas.microsoft.com/office/powerpoint/2010/main" val="803469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license application, pg. 6</a:t>
            </a:r>
          </a:p>
        </p:txBody>
      </p:sp>
    </p:spTree>
    <p:extLst>
      <p:ext uri="{BB962C8B-B14F-4D97-AF65-F5344CB8AC3E}">
        <p14:creationId xmlns:p14="http://schemas.microsoft.com/office/powerpoint/2010/main" val="1805442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license application, pg. 7</a:t>
            </a:r>
          </a:p>
        </p:txBody>
      </p:sp>
    </p:spTree>
    <p:extLst>
      <p:ext uri="{BB962C8B-B14F-4D97-AF65-F5344CB8AC3E}">
        <p14:creationId xmlns:p14="http://schemas.microsoft.com/office/powerpoint/2010/main" val="2488907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license application, pg. 8</a:t>
            </a:r>
          </a:p>
        </p:txBody>
      </p:sp>
    </p:spTree>
    <p:extLst>
      <p:ext uri="{BB962C8B-B14F-4D97-AF65-F5344CB8AC3E}">
        <p14:creationId xmlns:p14="http://schemas.microsoft.com/office/powerpoint/2010/main" val="33534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license application, pg. 9</a:t>
            </a:r>
          </a:p>
        </p:txBody>
      </p:sp>
    </p:spTree>
    <p:extLst>
      <p:ext uri="{BB962C8B-B14F-4D97-AF65-F5344CB8AC3E}">
        <p14:creationId xmlns:p14="http://schemas.microsoft.com/office/powerpoint/2010/main" val="1188738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license application, pg. 10</a:t>
            </a:r>
          </a:p>
        </p:txBody>
      </p:sp>
    </p:spTree>
    <p:extLst>
      <p:ext uri="{BB962C8B-B14F-4D97-AF65-F5344CB8AC3E}">
        <p14:creationId xmlns:p14="http://schemas.microsoft.com/office/powerpoint/2010/main" val="772100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DUA – Certificate of Compliance </a:t>
            </a:r>
          </a:p>
        </p:txBody>
      </p:sp>
    </p:spTree>
    <p:extLst>
      <p:ext uri="{BB962C8B-B14F-4D97-AF65-F5344CB8AC3E}">
        <p14:creationId xmlns:p14="http://schemas.microsoft.com/office/powerpoint/2010/main" val="3344538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DUA – (Dummy) Certificate of </a:t>
            </a:r>
            <a:r>
              <a:rPr lang="en-US"/>
              <a:t>Compliance letter</a:t>
            </a:r>
            <a:endParaRPr lang="en-US" dirty="0"/>
          </a:p>
        </p:txBody>
      </p:sp>
    </p:spTree>
    <p:extLst>
      <p:ext uri="{BB962C8B-B14F-4D97-AF65-F5344CB8AC3E}">
        <p14:creationId xmlns:p14="http://schemas.microsoft.com/office/powerpoint/2010/main" val="2338454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DUA – Dummy Conditional Release letter</a:t>
            </a:r>
          </a:p>
        </p:txBody>
      </p:sp>
    </p:spTree>
    <p:extLst>
      <p:ext uri="{BB962C8B-B14F-4D97-AF65-F5344CB8AC3E}">
        <p14:creationId xmlns:p14="http://schemas.microsoft.com/office/powerpoint/2010/main" val="4104891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01098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Retail license </a:t>
            </a:r>
          </a:p>
        </p:txBody>
      </p:sp>
    </p:spTree>
    <p:extLst>
      <p:ext uri="{BB962C8B-B14F-4D97-AF65-F5344CB8AC3E}">
        <p14:creationId xmlns:p14="http://schemas.microsoft.com/office/powerpoint/2010/main" val="3509288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retail license – what you need</a:t>
            </a:r>
          </a:p>
        </p:txBody>
      </p:sp>
    </p:spTree>
    <p:extLst>
      <p:ext uri="{BB962C8B-B14F-4D97-AF65-F5344CB8AC3E}">
        <p14:creationId xmlns:p14="http://schemas.microsoft.com/office/powerpoint/2010/main" val="1278773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ABCC home page</a:t>
            </a:r>
          </a:p>
        </p:txBody>
      </p:sp>
    </p:spTree>
    <p:extLst>
      <p:ext uri="{BB962C8B-B14F-4D97-AF65-F5344CB8AC3E}">
        <p14:creationId xmlns:p14="http://schemas.microsoft.com/office/powerpoint/2010/main" val="1587583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“Form 43” a/k/a Licensing Authority Certification  - with changes / new wording highlighted</a:t>
            </a:r>
          </a:p>
        </p:txBody>
      </p:sp>
    </p:spTree>
    <p:extLst>
      <p:ext uri="{BB962C8B-B14F-4D97-AF65-F5344CB8AC3E}">
        <p14:creationId xmlns:p14="http://schemas.microsoft.com/office/powerpoint/2010/main" val="2059600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license application, pg. 1</a:t>
            </a:r>
          </a:p>
        </p:txBody>
      </p:sp>
    </p:spTree>
    <p:extLst>
      <p:ext uri="{BB962C8B-B14F-4D97-AF65-F5344CB8AC3E}">
        <p14:creationId xmlns:p14="http://schemas.microsoft.com/office/powerpoint/2010/main" val="4184139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license application, pg.  2</a:t>
            </a:r>
          </a:p>
        </p:txBody>
      </p:sp>
    </p:spTree>
    <p:extLst>
      <p:ext uri="{BB962C8B-B14F-4D97-AF65-F5344CB8AC3E}">
        <p14:creationId xmlns:p14="http://schemas.microsoft.com/office/powerpoint/2010/main" val="92448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license application, pg. 3</a:t>
            </a:r>
          </a:p>
        </p:txBody>
      </p:sp>
    </p:spTree>
    <p:extLst>
      <p:ext uri="{BB962C8B-B14F-4D97-AF65-F5344CB8AC3E}">
        <p14:creationId xmlns:p14="http://schemas.microsoft.com/office/powerpoint/2010/main" val="3605704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license application, pg. 4</a:t>
            </a:r>
          </a:p>
        </p:txBody>
      </p:sp>
    </p:spTree>
    <p:extLst>
      <p:ext uri="{BB962C8B-B14F-4D97-AF65-F5344CB8AC3E}">
        <p14:creationId xmlns:p14="http://schemas.microsoft.com/office/powerpoint/2010/main" val="121450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B9578-0D30-475C-80A4-CDAB78613F2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AA61037-9155-46FB-8276-D67709C0843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9DFFA1F-9E98-4A7D-92FE-EA5C42A6F1B6}"/>
              </a:ext>
            </a:extLst>
          </p:cNvPr>
          <p:cNvSpPr>
            <a:spLocks noGrp="1"/>
          </p:cNvSpPr>
          <p:nvPr>
            <p:ph type="dt" sz="half" idx="10"/>
          </p:nvPr>
        </p:nvSpPr>
        <p:spPr/>
        <p:txBody>
          <a:bodyPr/>
          <a:lstStyle/>
          <a:p>
            <a:fld id="{79278D11-2F34-47D0-B942-462938F0A068}" type="datetimeFigureOut">
              <a:rPr lang="en-US" smtClean="0"/>
              <a:t>9/13/2019</a:t>
            </a:fld>
            <a:endParaRPr lang="en-US"/>
          </a:p>
        </p:txBody>
      </p:sp>
      <p:sp>
        <p:nvSpPr>
          <p:cNvPr id="5" name="Footer Placeholder 4">
            <a:extLst>
              <a:ext uri="{FF2B5EF4-FFF2-40B4-BE49-F238E27FC236}">
                <a16:creationId xmlns:a16="http://schemas.microsoft.com/office/drawing/2014/main" id="{31BF88B7-C966-4FA6-8BFD-55D10E5F7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004E85-DD03-4ED9-9124-1A4E0A707BE5}"/>
              </a:ext>
            </a:extLst>
          </p:cNvPr>
          <p:cNvSpPr>
            <a:spLocks noGrp="1"/>
          </p:cNvSpPr>
          <p:nvPr>
            <p:ph type="sldNum" sz="quarter" idx="12"/>
          </p:nvPr>
        </p:nvSpPr>
        <p:spPr/>
        <p:txBody>
          <a:bodyPr/>
          <a:lstStyle/>
          <a:p>
            <a:fld id="{9FB8350A-17C3-43A4-B74A-87BC997D6FA2}" type="slidenum">
              <a:rPr lang="en-US" smtClean="0"/>
              <a:t>‹#›</a:t>
            </a:fld>
            <a:endParaRPr lang="en-US"/>
          </a:p>
        </p:txBody>
      </p:sp>
    </p:spTree>
    <p:extLst>
      <p:ext uri="{BB962C8B-B14F-4D97-AF65-F5344CB8AC3E}">
        <p14:creationId xmlns:p14="http://schemas.microsoft.com/office/powerpoint/2010/main" val="2828612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E2441-5B11-4AB7-8726-138B657CC1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22F7A4-5D58-4EBF-B3C2-D7CC23601C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AB03A-9551-4610-8876-B906E2D208C0}"/>
              </a:ext>
            </a:extLst>
          </p:cNvPr>
          <p:cNvSpPr>
            <a:spLocks noGrp="1"/>
          </p:cNvSpPr>
          <p:nvPr>
            <p:ph type="dt" sz="half" idx="10"/>
          </p:nvPr>
        </p:nvSpPr>
        <p:spPr/>
        <p:txBody>
          <a:bodyPr/>
          <a:lstStyle/>
          <a:p>
            <a:fld id="{79278D11-2F34-47D0-B942-462938F0A068}" type="datetimeFigureOut">
              <a:rPr lang="en-US" smtClean="0"/>
              <a:t>9/13/2019</a:t>
            </a:fld>
            <a:endParaRPr lang="en-US"/>
          </a:p>
        </p:txBody>
      </p:sp>
      <p:sp>
        <p:nvSpPr>
          <p:cNvPr id="5" name="Footer Placeholder 4">
            <a:extLst>
              <a:ext uri="{FF2B5EF4-FFF2-40B4-BE49-F238E27FC236}">
                <a16:creationId xmlns:a16="http://schemas.microsoft.com/office/drawing/2014/main" id="{07DC30CE-29CD-4D30-B18B-165606F69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E360C-63E6-43D5-B302-BD614C0436CB}"/>
              </a:ext>
            </a:extLst>
          </p:cNvPr>
          <p:cNvSpPr>
            <a:spLocks noGrp="1"/>
          </p:cNvSpPr>
          <p:nvPr>
            <p:ph type="sldNum" sz="quarter" idx="12"/>
          </p:nvPr>
        </p:nvSpPr>
        <p:spPr/>
        <p:txBody>
          <a:bodyPr/>
          <a:lstStyle/>
          <a:p>
            <a:fld id="{9FB8350A-17C3-43A4-B74A-87BC997D6FA2}" type="slidenum">
              <a:rPr lang="en-US" smtClean="0"/>
              <a:t>‹#›</a:t>
            </a:fld>
            <a:endParaRPr lang="en-US"/>
          </a:p>
        </p:txBody>
      </p:sp>
    </p:spTree>
    <p:extLst>
      <p:ext uri="{BB962C8B-B14F-4D97-AF65-F5344CB8AC3E}">
        <p14:creationId xmlns:p14="http://schemas.microsoft.com/office/powerpoint/2010/main" val="3692486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6B48E-A460-4C20-8781-C15E85BC157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AA0A7F-A04B-4244-9251-70AAF5D776DA}"/>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0477A3-56F2-40F3-83E9-224DA58E76CD}"/>
              </a:ext>
            </a:extLst>
          </p:cNvPr>
          <p:cNvSpPr>
            <a:spLocks noGrp="1"/>
          </p:cNvSpPr>
          <p:nvPr>
            <p:ph type="dt" sz="half" idx="10"/>
          </p:nvPr>
        </p:nvSpPr>
        <p:spPr/>
        <p:txBody>
          <a:bodyPr/>
          <a:lstStyle/>
          <a:p>
            <a:fld id="{79278D11-2F34-47D0-B942-462938F0A068}" type="datetimeFigureOut">
              <a:rPr lang="en-US" smtClean="0"/>
              <a:t>9/13/2019</a:t>
            </a:fld>
            <a:endParaRPr lang="en-US"/>
          </a:p>
        </p:txBody>
      </p:sp>
      <p:sp>
        <p:nvSpPr>
          <p:cNvPr id="5" name="Footer Placeholder 4">
            <a:extLst>
              <a:ext uri="{FF2B5EF4-FFF2-40B4-BE49-F238E27FC236}">
                <a16:creationId xmlns:a16="http://schemas.microsoft.com/office/drawing/2014/main" id="{A7203AD3-9A69-4A0B-A645-60804D4047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9F207-C777-4E8B-90FD-B0062B933ECA}"/>
              </a:ext>
            </a:extLst>
          </p:cNvPr>
          <p:cNvSpPr>
            <a:spLocks noGrp="1"/>
          </p:cNvSpPr>
          <p:nvPr>
            <p:ph type="sldNum" sz="quarter" idx="12"/>
          </p:nvPr>
        </p:nvSpPr>
        <p:spPr/>
        <p:txBody>
          <a:bodyPr/>
          <a:lstStyle/>
          <a:p>
            <a:fld id="{9FB8350A-17C3-43A4-B74A-87BC997D6FA2}" type="slidenum">
              <a:rPr lang="en-US" smtClean="0"/>
              <a:t>‹#›</a:t>
            </a:fld>
            <a:endParaRPr lang="en-US"/>
          </a:p>
        </p:txBody>
      </p:sp>
    </p:spTree>
    <p:extLst>
      <p:ext uri="{BB962C8B-B14F-4D97-AF65-F5344CB8AC3E}">
        <p14:creationId xmlns:p14="http://schemas.microsoft.com/office/powerpoint/2010/main" val="127209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96E4E-587B-4F62-B01B-DEE8640102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14A291-08B7-41D4-A501-89057039D0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2EDE6-4ABD-4D6D-AD96-0030B93698A4}"/>
              </a:ext>
            </a:extLst>
          </p:cNvPr>
          <p:cNvSpPr>
            <a:spLocks noGrp="1"/>
          </p:cNvSpPr>
          <p:nvPr>
            <p:ph type="dt" sz="half" idx="10"/>
          </p:nvPr>
        </p:nvSpPr>
        <p:spPr/>
        <p:txBody>
          <a:bodyPr/>
          <a:lstStyle/>
          <a:p>
            <a:fld id="{79278D11-2F34-47D0-B942-462938F0A068}" type="datetimeFigureOut">
              <a:rPr lang="en-US" smtClean="0"/>
              <a:t>9/13/2019</a:t>
            </a:fld>
            <a:endParaRPr lang="en-US"/>
          </a:p>
        </p:txBody>
      </p:sp>
      <p:sp>
        <p:nvSpPr>
          <p:cNvPr id="5" name="Footer Placeholder 4">
            <a:extLst>
              <a:ext uri="{FF2B5EF4-FFF2-40B4-BE49-F238E27FC236}">
                <a16:creationId xmlns:a16="http://schemas.microsoft.com/office/drawing/2014/main" id="{153CD237-10CD-4233-B86D-5A96318F6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2129D-7DE6-4F47-A8EA-497BDD1EF83B}"/>
              </a:ext>
            </a:extLst>
          </p:cNvPr>
          <p:cNvSpPr>
            <a:spLocks noGrp="1"/>
          </p:cNvSpPr>
          <p:nvPr>
            <p:ph type="sldNum" sz="quarter" idx="12"/>
          </p:nvPr>
        </p:nvSpPr>
        <p:spPr/>
        <p:txBody>
          <a:bodyPr/>
          <a:lstStyle/>
          <a:p>
            <a:fld id="{9FB8350A-17C3-43A4-B74A-87BC997D6FA2}" type="slidenum">
              <a:rPr lang="en-US" smtClean="0"/>
              <a:t>‹#›</a:t>
            </a:fld>
            <a:endParaRPr lang="en-US"/>
          </a:p>
        </p:txBody>
      </p:sp>
    </p:spTree>
    <p:extLst>
      <p:ext uri="{BB962C8B-B14F-4D97-AF65-F5344CB8AC3E}">
        <p14:creationId xmlns:p14="http://schemas.microsoft.com/office/powerpoint/2010/main" val="1529556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E5793-BA15-4515-BEBB-8ED3B659F67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80C6307-3E6F-4358-AAF1-12C2FC73849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29534F-2A63-4018-A380-A7C1FEBDB422}"/>
              </a:ext>
            </a:extLst>
          </p:cNvPr>
          <p:cNvSpPr>
            <a:spLocks noGrp="1"/>
          </p:cNvSpPr>
          <p:nvPr>
            <p:ph type="dt" sz="half" idx="10"/>
          </p:nvPr>
        </p:nvSpPr>
        <p:spPr/>
        <p:txBody>
          <a:bodyPr/>
          <a:lstStyle/>
          <a:p>
            <a:fld id="{79278D11-2F34-47D0-B942-462938F0A068}" type="datetimeFigureOut">
              <a:rPr lang="en-US" smtClean="0"/>
              <a:t>9/13/2019</a:t>
            </a:fld>
            <a:endParaRPr lang="en-US"/>
          </a:p>
        </p:txBody>
      </p:sp>
      <p:sp>
        <p:nvSpPr>
          <p:cNvPr id="5" name="Footer Placeholder 4">
            <a:extLst>
              <a:ext uri="{FF2B5EF4-FFF2-40B4-BE49-F238E27FC236}">
                <a16:creationId xmlns:a16="http://schemas.microsoft.com/office/drawing/2014/main" id="{14AFCA31-F830-4922-B9DC-6D66D24FE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DB256-A2A8-4FC9-9C49-E06877A0BFC3}"/>
              </a:ext>
            </a:extLst>
          </p:cNvPr>
          <p:cNvSpPr>
            <a:spLocks noGrp="1"/>
          </p:cNvSpPr>
          <p:nvPr>
            <p:ph type="sldNum" sz="quarter" idx="12"/>
          </p:nvPr>
        </p:nvSpPr>
        <p:spPr/>
        <p:txBody>
          <a:bodyPr/>
          <a:lstStyle/>
          <a:p>
            <a:fld id="{9FB8350A-17C3-43A4-B74A-87BC997D6FA2}" type="slidenum">
              <a:rPr lang="en-US" smtClean="0"/>
              <a:t>‹#›</a:t>
            </a:fld>
            <a:endParaRPr lang="en-US"/>
          </a:p>
        </p:txBody>
      </p:sp>
    </p:spTree>
    <p:extLst>
      <p:ext uri="{BB962C8B-B14F-4D97-AF65-F5344CB8AC3E}">
        <p14:creationId xmlns:p14="http://schemas.microsoft.com/office/powerpoint/2010/main" val="1156891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F1A10-2A15-4E20-8373-68887130A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5CBE2B-1390-4877-B818-2059C3C6ECA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39303B-C022-4BFA-B3DE-CE17CBF8742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E932DB-9793-4589-ADBA-C3DE1135CB33}"/>
              </a:ext>
            </a:extLst>
          </p:cNvPr>
          <p:cNvSpPr>
            <a:spLocks noGrp="1"/>
          </p:cNvSpPr>
          <p:nvPr>
            <p:ph type="dt" sz="half" idx="10"/>
          </p:nvPr>
        </p:nvSpPr>
        <p:spPr/>
        <p:txBody>
          <a:bodyPr/>
          <a:lstStyle/>
          <a:p>
            <a:fld id="{79278D11-2F34-47D0-B942-462938F0A068}" type="datetimeFigureOut">
              <a:rPr lang="en-US" smtClean="0"/>
              <a:t>9/13/2019</a:t>
            </a:fld>
            <a:endParaRPr lang="en-US"/>
          </a:p>
        </p:txBody>
      </p:sp>
      <p:sp>
        <p:nvSpPr>
          <p:cNvPr id="6" name="Footer Placeholder 5">
            <a:extLst>
              <a:ext uri="{FF2B5EF4-FFF2-40B4-BE49-F238E27FC236}">
                <a16:creationId xmlns:a16="http://schemas.microsoft.com/office/drawing/2014/main" id="{71F22C3E-8289-4221-A669-0738D3D972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541D34-892B-4C0A-92E6-20A5C6DA5B34}"/>
              </a:ext>
            </a:extLst>
          </p:cNvPr>
          <p:cNvSpPr>
            <a:spLocks noGrp="1"/>
          </p:cNvSpPr>
          <p:nvPr>
            <p:ph type="sldNum" sz="quarter" idx="12"/>
          </p:nvPr>
        </p:nvSpPr>
        <p:spPr/>
        <p:txBody>
          <a:bodyPr/>
          <a:lstStyle/>
          <a:p>
            <a:fld id="{9FB8350A-17C3-43A4-B74A-87BC997D6FA2}" type="slidenum">
              <a:rPr lang="en-US" smtClean="0"/>
              <a:t>‹#›</a:t>
            </a:fld>
            <a:endParaRPr lang="en-US"/>
          </a:p>
        </p:txBody>
      </p:sp>
    </p:spTree>
    <p:extLst>
      <p:ext uri="{BB962C8B-B14F-4D97-AF65-F5344CB8AC3E}">
        <p14:creationId xmlns:p14="http://schemas.microsoft.com/office/powerpoint/2010/main" val="4041732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02902-70BB-44E7-999B-8F5BAA03E26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CBF9D1-685F-4BEB-8EF2-F4665B6F0AA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AE34428-FBD6-413F-8C23-1C4BA103418C}"/>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617F7F-3BBD-4EDE-9E9E-A345E6C2116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E6E7ACA-325D-45D2-B600-7CB36FB9196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A62884-52F9-42B4-A9AD-1E82A0CBA973}"/>
              </a:ext>
            </a:extLst>
          </p:cNvPr>
          <p:cNvSpPr>
            <a:spLocks noGrp="1"/>
          </p:cNvSpPr>
          <p:nvPr>
            <p:ph type="dt" sz="half" idx="10"/>
          </p:nvPr>
        </p:nvSpPr>
        <p:spPr/>
        <p:txBody>
          <a:bodyPr/>
          <a:lstStyle/>
          <a:p>
            <a:fld id="{79278D11-2F34-47D0-B942-462938F0A068}" type="datetimeFigureOut">
              <a:rPr lang="en-US" smtClean="0"/>
              <a:t>9/13/2019</a:t>
            </a:fld>
            <a:endParaRPr lang="en-US"/>
          </a:p>
        </p:txBody>
      </p:sp>
      <p:sp>
        <p:nvSpPr>
          <p:cNvPr id="8" name="Footer Placeholder 7">
            <a:extLst>
              <a:ext uri="{FF2B5EF4-FFF2-40B4-BE49-F238E27FC236}">
                <a16:creationId xmlns:a16="http://schemas.microsoft.com/office/drawing/2014/main" id="{0B546DDC-DB19-490F-8406-386AA396D3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641CDF-102D-4A33-B757-37B6B33FC9ED}"/>
              </a:ext>
            </a:extLst>
          </p:cNvPr>
          <p:cNvSpPr>
            <a:spLocks noGrp="1"/>
          </p:cNvSpPr>
          <p:nvPr>
            <p:ph type="sldNum" sz="quarter" idx="12"/>
          </p:nvPr>
        </p:nvSpPr>
        <p:spPr/>
        <p:txBody>
          <a:bodyPr/>
          <a:lstStyle/>
          <a:p>
            <a:fld id="{9FB8350A-17C3-43A4-B74A-87BC997D6FA2}" type="slidenum">
              <a:rPr lang="en-US" smtClean="0"/>
              <a:t>‹#›</a:t>
            </a:fld>
            <a:endParaRPr lang="en-US"/>
          </a:p>
        </p:txBody>
      </p:sp>
    </p:spTree>
    <p:extLst>
      <p:ext uri="{BB962C8B-B14F-4D97-AF65-F5344CB8AC3E}">
        <p14:creationId xmlns:p14="http://schemas.microsoft.com/office/powerpoint/2010/main" val="1173755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67614-C4DA-4B62-9A49-D9ECFC77ED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8C8667-9975-4D70-9679-9262CA0A4819}"/>
              </a:ext>
            </a:extLst>
          </p:cNvPr>
          <p:cNvSpPr>
            <a:spLocks noGrp="1"/>
          </p:cNvSpPr>
          <p:nvPr>
            <p:ph type="dt" sz="half" idx="10"/>
          </p:nvPr>
        </p:nvSpPr>
        <p:spPr/>
        <p:txBody>
          <a:bodyPr/>
          <a:lstStyle/>
          <a:p>
            <a:fld id="{79278D11-2F34-47D0-B942-462938F0A068}" type="datetimeFigureOut">
              <a:rPr lang="en-US" smtClean="0"/>
              <a:t>9/13/2019</a:t>
            </a:fld>
            <a:endParaRPr lang="en-US"/>
          </a:p>
        </p:txBody>
      </p:sp>
      <p:sp>
        <p:nvSpPr>
          <p:cNvPr id="4" name="Footer Placeholder 3">
            <a:extLst>
              <a:ext uri="{FF2B5EF4-FFF2-40B4-BE49-F238E27FC236}">
                <a16:creationId xmlns:a16="http://schemas.microsoft.com/office/drawing/2014/main" id="{7B97706C-BC6B-4337-A6DD-C9E5EC1ADF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8AC88A-BA46-492D-9990-A8994242BA12}"/>
              </a:ext>
            </a:extLst>
          </p:cNvPr>
          <p:cNvSpPr>
            <a:spLocks noGrp="1"/>
          </p:cNvSpPr>
          <p:nvPr>
            <p:ph type="sldNum" sz="quarter" idx="12"/>
          </p:nvPr>
        </p:nvSpPr>
        <p:spPr/>
        <p:txBody>
          <a:bodyPr/>
          <a:lstStyle/>
          <a:p>
            <a:fld id="{9FB8350A-17C3-43A4-B74A-87BC997D6FA2}" type="slidenum">
              <a:rPr lang="en-US" smtClean="0"/>
              <a:t>‹#›</a:t>
            </a:fld>
            <a:endParaRPr lang="en-US"/>
          </a:p>
        </p:txBody>
      </p:sp>
    </p:spTree>
    <p:extLst>
      <p:ext uri="{BB962C8B-B14F-4D97-AF65-F5344CB8AC3E}">
        <p14:creationId xmlns:p14="http://schemas.microsoft.com/office/powerpoint/2010/main" val="1587337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E0B731-0FD8-44BB-9D44-C4664EF675BB}"/>
              </a:ext>
            </a:extLst>
          </p:cNvPr>
          <p:cNvSpPr>
            <a:spLocks noGrp="1"/>
          </p:cNvSpPr>
          <p:nvPr>
            <p:ph type="dt" sz="half" idx="10"/>
          </p:nvPr>
        </p:nvSpPr>
        <p:spPr/>
        <p:txBody>
          <a:bodyPr/>
          <a:lstStyle/>
          <a:p>
            <a:fld id="{79278D11-2F34-47D0-B942-462938F0A068}" type="datetimeFigureOut">
              <a:rPr lang="en-US" smtClean="0"/>
              <a:t>9/13/2019</a:t>
            </a:fld>
            <a:endParaRPr lang="en-US"/>
          </a:p>
        </p:txBody>
      </p:sp>
      <p:sp>
        <p:nvSpPr>
          <p:cNvPr id="3" name="Footer Placeholder 2">
            <a:extLst>
              <a:ext uri="{FF2B5EF4-FFF2-40B4-BE49-F238E27FC236}">
                <a16:creationId xmlns:a16="http://schemas.microsoft.com/office/drawing/2014/main" id="{A58AFE3B-E893-4519-88CD-2D7AA7B02C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FE8FA6-3B64-4E9C-B3B7-3DA76A441043}"/>
              </a:ext>
            </a:extLst>
          </p:cNvPr>
          <p:cNvSpPr>
            <a:spLocks noGrp="1"/>
          </p:cNvSpPr>
          <p:nvPr>
            <p:ph type="sldNum" sz="quarter" idx="12"/>
          </p:nvPr>
        </p:nvSpPr>
        <p:spPr/>
        <p:txBody>
          <a:bodyPr/>
          <a:lstStyle/>
          <a:p>
            <a:fld id="{9FB8350A-17C3-43A4-B74A-87BC997D6FA2}" type="slidenum">
              <a:rPr lang="en-US" smtClean="0"/>
              <a:t>‹#›</a:t>
            </a:fld>
            <a:endParaRPr lang="en-US"/>
          </a:p>
        </p:txBody>
      </p:sp>
    </p:spTree>
    <p:extLst>
      <p:ext uri="{BB962C8B-B14F-4D97-AF65-F5344CB8AC3E}">
        <p14:creationId xmlns:p14="http://schemas.microsoft.com/office/powerpoint/2010/main" val="1905310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30B8-9C45-44FB-BEC0-7CD5D9154D8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E53CE12-3B2C-4B6D-85EF-3B9157CC4A6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0F82E7-9ABE-4313-A510-5809364D027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6FBA2DA-5090-46EB-A71A-C64D47645A1B}"/>
              </a:ext>
            </a:extLst>
          </p:cNvPr>
          <p:cNvSpPr>
            <a:spLocks noGrp="1"/>
          </p:cNvSpPr>
          <p:nvPr>
            <p:ph type="dt" sz="half" idx="10"/>
          </p:nvPr>
        </p:nvSpPr>
        <p:spPr/>
        <p:txBody>
          <a:bodyPr/>
          <a:lstStyle/>
          <a:p>
            <a:fld id="{79278D11-2F34-47D0-B942-462938F0A068}" type="datetimeFigureOut">
              <a:rPr lang="en-US" smtClean="0"/>
              <a:t>9/13/2019</a:t>
            </a:fld>
            <a:endParaRPr lang="en-US"/>
          </a:p>
        </p:txBody>
      </p:sp>
      <p:sp>
        <p:nvSpPr>
          <p:cNvPr id="6" name="Footer Placeholder 5">
            <a:extLst>
              <a:ext uri="{FF2B5EF4-FFF2-40B4-BE49-F238E27FC236}">
                <a16:creationId xmlns:a16="http://schemas.microsoft.com/office/drawing/2014/main" id="{04D5AD64-103D-4FE1-83B2-092FD8C7ED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FE5214-B5CC-4A39-8D0E-4AB9E2E20569}"/>
              </a:ext>
            </a:extLst>
          </p:cNvPr>
          <p:cNvSpPr>
            <a:spLocks noGrp="1"/>
          </p:cNvSpPr>
          <p:nvPr>
            <p:ph type="sldNum" sz="quarter" idx="12"/>
          </p:nvPr>
        </p:nvSpPr>
        <p:spPr/>
        <p:txBody>
          <a:bodyPr/>
          <a:lstStyle/>
          <a:p>
            <a:fld id="{9FB8350A-17C3-43A4-B74A-87BC997D6FA2}" type="slidenum">
              <a:rPr lang="en-US" smtClean="0"/>
              <a:t>‹#›</a:t>
            </a:fld>
            <a:endParaRPr lang="en-US"/>
          </a:p>
        </p:txBody>
      </p:sp>
    </p:spTree>
    <p:extLst>
      <p:ext uri="{BB962C8B-B14F-4D97-AF65-F5344CB8AC3E}">
        <p14:creationId xmlns:p14="http://schemas.microsoft.com/office/powerpoint/2010/main" val="494317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7D0AD-0631-4C82-929C-A05AFCA5792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BC5365D-3852-4CF9-BD67-9C0F5EF79AE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C8A77FD-DF5A-4F96-A41B-32C6341D549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B6F78E4-17D8-4674-B29D-F50F9121A79B}"/>
              </a:ext>
            </a:extLst>
          </p:cNvPr>
          <p:cNvSpPr>
            <a:spLocks noGrp="1"/>
          </p:cNvSpPr>
          <p:nvPr>
            <p:ph type="dt" sz="half" idx="10"/>
          </p:nvPr>
        </p:nvSpPr>
        <p:spPr/>
        <p:txBody>
          <a:bodyPr/>
          <a:lstStyle/>
          <a:p>
            <a:fld id="{79278D11-2F34-47D0-B942-462938F0A068}" type="datetimeFigureOut">
              <a:rPr lang="en-US" smtClean="0"/>
              <a:t>9/13/2019</a:t>
            </a:fld>
            <a:endParaRPr lang="en-US"/>
          </a:p>
        </p:txBody>
      </p:sp>
      <p:sp>
        <p:nvSpPr>
          <p:cNvPr id="6" name="Footer Placeholder 5">
            <a:extLst>
              <a:ext uri="{FF2B5EF4-FFF2-40B4-BE49-F238E27FC236}">
                <a16:creationId xmlns:a16="http://schemas.microsoft.com/office/drawing/2014/main" id="{752CC158-EF06-494F-84BE-B45905BB89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E60F79-C597-4523-BB5C-47973CB3B7D4}"/>
              </a:ext>
            </a:extLst>
          </p:cNvPr>
          <p:cNvSpPr>
            <a:spLocks noGrp="1"/>
          </p:cNvSpPr>
          <p:nvPr>
            <p:ph type="sldNum" sz="quarter" idx="12"/>
          </p:nvPr>
        </p:nvSpPr>
        <p:spPr/>
        <p:txBody>
          <a:bodyPr/>
          <a:lstStyle/>
          <a:p>
            <a:fld id="{9FB8350A-17C3-43A4-B74A-87BC997D6FA2}" type="slidenum">
              <a:rPr lang="en-US" smtClean="0"/>
              <a:t>‹#›</a:t>
            </a:fld>
            <a:endParaRPr lang="en-US"/>
          </a:p>
        </p:txBody>
      </p:sp>
    </p:spTree>
    <p:extLst>
      <p:ext uri="{BB962C8B-B14F-4D97-AF65-F5344CB8AC3E}">
        <p14:creationId xmlns:p14="http://schemas.microsoft.com/office/powerpoint/2010/main" val="2006508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5A4650-3C99-4714-A4AA-7E88739C10F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223879-77CD-406C-92D7-E3A07426700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650400-D23A-43B8-BB43-C42E3CC7E5C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9278D11-2F34-47D0-B942-462938F0A068}" type="datetimeFigureOut">
              <a:rPr lang="en-US" smtClean="0"/>
              <a:t>9/13/2019</a:t>
            </a:fld>
            <a:endParaRPr lang="en-US"/>
          </a:p>
        </p:txBody>
      </p:sp>
      <p:sp>
        <p:nvSpPr>
          <p:cNvPr id="5" name="Footer Placeholder 4">
            <a:extLst>
              <a:ext uri="{FF2B5EF4-FFF2-40B4-BE49-F238E27FC236}">
                <a16:creationId xmlns:a16="http://schemas.microsoft.com/office/drawing/2014/main" id="{14E68E49-8940-4D59-8C71-A635E43B53F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C64EA9-2FDE-49A6-989B-41CE672CB73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FB8350A-17C3-43A4-B74A-87BC997D6FA2}" type="slidenum">
              <a:rPr lang="en-US" smtClean="0"/>
              <a:t>‹#›</a:t>
            </a:fld>
            <a:endParaRPr lang="en-US"/>
          </a:p>
        </p:txBody>
      </p:sp>
    </p:spTree>
    <p:extLst>
      <p:ext uri="{BB962C8B-B14F-4D97-AF65-F5344CB8AC3E}">
        <p14:creationId xmlns:p14="http://schemas.microsoft.com/office/powerpoint/2010/main" val="4620610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hyperlink" Target="mailto:rsacramone@tre.state.ma.us"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22.e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209800" y="3516868"/>
            <a:ext cx="4876799" cy="584775"/>
          </a:xfrm>
          <a:prstGeom prst="rect">
            <a:avLst/>
          </a:prstGeom>
        </p:spPr>
        <p:txBody>
          <a:bodyPr wrap="square">
            <a:spAutoFit/>
          </a:bodyPr>
          <a:lstStyle/>
          <a:p>
            <a:pPr algn="ctr"/>
            <a:r>
              <a:rPr lang="en-US" sz="3200" b="1" dirty="0">
                <a:ln w="10541" cmpd="sng">
                  <a:noFill/>
                  <a:prstDash val="solid"/>
                </a:ln>
                <a:solidFill>
                  <a:srgbClr val="005EA4"/>
                </a:solidFill>
                <a:latin typeface="Calibri" panose="020F0502020204030204" pitchFamily="34" charset="0"/>
                <a:cs typeface="Calibri" panose="020F0502020204030204" pitchFamily="34" charset="0"/>
              </a:rPr>
              <a:t>2019 ABCC OUTREACH</a:t>
            </a:r>
          </a:p>
        </p:txBody>
      </p:sp>
      <p:graphicFrame>
        <p:nvGraphicFramePr>
          <p:cNvPr id="4" name="Object 3"/>
          <p:cNvGraphicFramePr>
            <a:graphicFrameLocks noChangeAspect="1"/>
          </p:cNvGraphicFramePr>
          <p:nvPr>
            <p:extLst>
              <p:ext uri="{D42A27DB-BD31-4B8C-83A1-F6EECF244321}">
                <p14:modId xmlns:p14="http://schemas.microsoft.com/office/powerpoint/2010/main" val="1442948563"/>
              </p:ext>
            </p:extLst>
          </p:nvPr>
        </p:nvGraphicFramePr>
        <p:xfrm>
          <a:off x="3581400" y="762000"/>
          <a:ext cx="2127250" cy="2127250"/>
        </p:xfrm>
        <a:graphic>
          <a:graphicData uri="http://schemas.openxmlformats.org/presentationml/2006/ole">
            <mc:AlternateContent xmlns:mc="http://schemas.openxmlformats.org/markup-compatibility/2006">
              <mc:Choice xmlns:v="urn:schemas-microsoft-com:vml" Requires="v">
                <p:oleObj spid="_x0000_s1089" name="Photo Editor Photo" r:id="rId3" imgW="2962689" imgH="2962689" progId="MSPhotoEd.3">
                  <p:embed/>
                </p:oleObj>
              </mc:Choice>
              <mc:Fallback>
                <p:oleObj name="Photo Editor Photo" r:id="rId3" imgW="2962689" imgH="2962689" progId="MSPhotoEd.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762000"/>
                        <a:ext cx="2127250" cy="212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304800" y="5181600"/>
            <a:ext cx="8534400" cy="1077218"/>
          </a:xfrm>
          <a:prstGeom prst="rect">
            <a:avLst/>
          </a:prstGeom>
        </p:spPr>
        <p:txBody>
          <a:bodyPr wrap="square">
            <a:spAutoFit/>
          </a:bodyPr>
          <a:lstStyle/>
          <a:p>
            <a:r>
              <a:rPr lang="en-US" sz="1600" dirty="0">
                <a:latin typeface="Calibri" panose="020F0502020204030204" pitchFamily="34" charset="0"/>
              </a:rPr>
              <a:t>Ralph Sacramone                                                                                                                              Ryan Melville</a:t>
            </a:r>
          </a:p>
          <a:p>
            <a:r>
              <a:rPr lang="en-US" sz="1600" dirty="0">
                <a:latin typeface="Calibri" panose="020F0502020204030204" pitchFamily="34" charset="0"/>
              </a:rPr>
              <a:t>Executive Director                                                                                                                Licensing Supervisor</a:t>
            </a:r>
          </a:p>
          <a:p>
            <a:r>
              <a:rPr lang="en-US" sz="1600" dirty="0">
                <a:latin typeface="Calibri" panose="020F0502020204030204" pitchFamily="34" charset="0"/>
              </a:rPr>
              <a:t>617-727-3040  ext. 731                                                                                                  617-727-3040 ext. 718</a:t>
            </a:r>
          </a:p>
          <a:p>
            <a:r>
              <a:rPr lang="en-US" sz="1600" dirty="0">
                <a:latin typeface="Calibri" panose="020F0502020204030204" pitchFamily="34" charset="0"/>
                <a:hlinkClick r:id="rId5"/>
              </a:rPr>
              <a:t>rsacramone@tre.state.ma.</a:t>
            </a:r>
            <a:r>
              <a:rPr lang="en-US" sz="1600" dirty="0">
                <a:solidFill>
                  <a:srgbClr val="00B0F0"/>
                </a:solidFill>
                <a:latin typeface="Calibri" panose="020F0502020204030204" pitchFamily="34" charset="0"/>
                <a:hlinkClick r:id="rId5"/>
              </a:rPr>
              <a:t>us</a:t>
            </a:r>
            <a:r>
              <a:rPr lang="en-US" sz="1600" dirty="0">
                <a:solidFill>
                  <a:srgbClr val="00B0F0"/>
                </a:solidFill>
                <a:latin typeface="Calibri" panose="020F0502020204030204" pitchFamily="34" charset="0"/>
              </a:rPr>
              <a:t>                                                                                  </a:t>
            </a:r>
            <a:r>
              <a:rPr lang="en-US" sz="1600" u="sng" dirty="0">
                <a:solidFill>
                  <a:srgbClr val="00B0F0"/>
                </a:solidFill>
                <a:latin typeface="Calibri" panose="020F0502020204030204" pitchFamily="34" charset="0"/>
              </a:rPr>
              <a:t>rmelville@tre.state.ma.us</a:t>
            </a:r>
          </a:p>
        </p:txBody>
      </p:sp>
    </p:spTree>
    <p:extLst>
      <p:ext uri="{BB962C8B-B14F-4D97-AF65-F5344CB8AC3E}">
        <p14:creationId xmlns:p14="http://schemas.microsoft.com/office/powerpoint/2010/main" val="1594971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5B18C9-7104-4ED0-9276-F7E826B3899D}"/>
              </a:ext>
            </a:extLst>
          </p:cNvPr>
          <p:cNvPicPr>
            <a:picLocks noChangeAspect="1"/>
          </p:cNvPicPr>
          <p:nvPr/>
        </p:nvPicPr>
        <p:blipFill>
          <a:blip r:embed="rId3"/>
          <a:stretch>
            <a:fillRect/>
          </a:stretch>
        </p:blipFill>
        <p:spPr>
          <a:xfrm>
            <a:off x="1971230" y="76200"/>
            <a:ext cx="5201540" cy="6705600"/>
          </a:xfrm>
          <a:prstGeom prst="rect">
            <a:avLst/>
          </a:prstGeom>
        </p:spPr>
      </p:pic>
    </p:spTree>
    <p:extLst>
      <p:ext uri="{BB962C8B-B14F-4D97-AF65-F5344CB8AC3E}">
        <p14:creationId xmlns:p14="http://schemas.microsoft.com/office/powerpoint/2010/main" val="4112126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697F6-B2FC-4184-8FE0-5F350569F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423" y="152400"/>
            <a:ext cx="5112180" cy="6556135"/>
          </a:xfrm>
          <a:prstGeom prst="rect">
            <a:avLst/>
          </a:prstGeom>
          <a:ln>
            <a:solidFill>
              <a:schemeClr val="tx1"/>
            </a:solidFill>
          </a:ln>
        </p:spPr>
      </p:pic>
    </p:spTree>
    <p:extLst>
      <p:ext uri="{BB962C8B-B14F-4D97-AF65-F5344CB8AC3E}">
        <p14:creationId xmlns:p14="http://schemas.microsoft.com/office/powerpoint/2010/main" val="582427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5B889E-2F12-4D2D-BA39-54C874F1C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606" y="228600"/>
            <a:ext cx="4998788" cy="6477000"/>
          </a:xfrm>
          <a:prstGeom prst="rect">
            <a:avLst/>
          </a:prstGeom>
          <a:ln>
            <a:solidFill>
              <a:schemeClr val="tx1"/>
            </a:solidFill>
          </a:ln>
        </p:spPr>
      </p:pic>
    </p:spTree>
    <p:extLst>
      <p:ext uri="{BB962C8B-B14F-4D97-AF65-F5344CB8AC3E}">
        <p14:creationId xmlns:p14="http://schemas.microsoft.com/office/powerpoint/2010/main" val="3645129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D98640-B918-46FB-AA98-BA7C58CEE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1" y="152400"/>
            <a:ext cx="5042583" cy="6553200"/>
          </a:xfrm>
          <a:prstGeom prst="rect">
            <a:avLst/>
          </a:prstGeom>
          <a:ln>
            <a:solidFill>
              <a:schemeClr val="tx1"/>
            </a:solidFill>
          </a:ln>
        </p:spPr>
      </p:pic>
    </p:spTree>
    <p:extLst>
      <p:ext uri="{BB962C8B-B14F-4D97-AF65-F5344CB8AC3E}">
        <p14:creationId xmlns:p14="http://schemas.microsoft.com/office/powerpoint/2010/main" val="2455754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1DC473-F28F-43E9-BD7D-9B7B4A040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361" y="152400"/>
            <a:ext cx="5147277" cy="6629400"/>
          </a:xfrm>
          <a:prstGeom prst="rect">
            <a:avLst/>
          </a:prstGeom>
          <a:ln>
            <a:solidFill>
              <a:schemeClr val="tx1"/>
            </a:solidFill>
          </a:ln>
        </p:spPr>
      </p:pic>
    </p:spTree>
    <p:extLst>
      <p:ext uri="{BB962C8B-B14F-4D97-AF65-F5344CB8AC3E}">
        <p14:creationId xmlns:p14="http://schemas.microsoft.com/office/powerpoint/2010/main" val="1414797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296033-94EF-4109-92AB-04571F295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3307" y="228600"/>
            <a:ext cx="5070412" cy="6553200"/>
          </a:xfrm>
          <a:prstGeom prst="rect">
            <a:avLst/>
          </a:prstGeom>
          <a:ln>
            <a:solidFill>
              <a:schemeClr val="tx1"/>
            </a:solidFill>
          </a:ln>
        </p:spPr>
      </p:pic>
    </p:spTree>
    <p:extLst>
      <p:ext uri="{BB962C8B-B14F-4D97-AF65-F5344CB8AC3E}">
        <p14:creationId xmlns:p14="http://schemas.microsoft.com/office/powerpoint/2010/main" val="1891959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9A3B15-E1D3-46EE-B5E3-43C7D4C1B2ED}"/>
              </a:ext>
            </a:extLst>
          </p:cNvPr>
          <p:cNvPicPr>
            <a:picLocks noChangeAspect="1"/>
          </p:cNvPicPr>
          <p:nvPr/>
        </p:nvPicPr>
        <p:blipFill>
          <a:blip r:embed="rId3"/>
          <a:stretch>
            <a:fillRect/>
          </a:stretch>
        </p:blipFill>
        <p:spPr>
          <a:xfrm>
            <a:off x="2133084" y="294463"/>
            <a:ext cx="4877831" cy="6269074"/>
          </a:xfrm>
          <a:prstGeom prst="rect">
            <a:avLst/>
          </a:prstGeom>
        </p:spPr>
      </p:pic>
    </p:spTree>
    <p:extLst>
      <p:ext uri="{BB962C8B-B14F-4D97-AF65-F5344CB8AC3E}">
        <p14:creationId xmlns:p14="http://schemas.microsoft.com/office/powerpoint/2010/main" val="4202910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1AEC61-B7B5-48E3-B7F2-B386BB05F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189" y="228600"/>
            <a:ext cx="4873622" cy="6324600"/>
          </a:xfrm>
          <a:prstGeom prst="rect">
            <a:avLst/>
          </a:prstGeom>
          <a:ln>
            <a:solidFill>
              <a:schemeClr val="tx1"/>
            </a:solidFill>
          </a:ln>
        </p:spPr>
      </p:pic>
    </p:spTree>
    <p:extLst>
      <p:ext uri="{BB962C8B-B14F-4D97-AF65-F5344CB8AC3E}">
        <p14:creationId xmlns:p14="http://schemas.microsoft.com/office/powerpoint/2010/main" val="1163969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B414DA-2867-4CF0-A213-C0173BDD9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1832" y="152400"/>
            <a:ext cx="5100336" cy="6570049"/>
          </a:xfrm>
          <a:prstGeom prst="rect">
            <a:avLst/>
          </a:prstGeom>
          <a:ln>
            <a:solidFill>
              <a:schemeClr val="tx1"/>
            </a:solidFill>
          </a:ln>
        </p:spPr>
      </p:pic>
      <p:sp>
        <p:nvSpPr>
          <p:cNvPr id="2" name="Rectangle 1">
            <a:extLst>
              <a:ext uri="{FF2B5EF4-FFF2-40B4-BE49-F238E27FC236}">
                <a16:creationId xmlns:a16="http://schemas.microsoft.com/office/drawing/2014/main" id="{0538ECF5-5076-4F9A-8CB6-FCB38FB4F047}"/>
              </a:ext>
            </a:extLst>
          </p:cNvPr>
          <p:cNvSpPr/>
          <p:nvPr/>
        </p:nvSpPr>
        <p:spPr>
          <a:xfrm>
            <a:off x="4191000" y="195590"/>
            <a:ext cx="838200" cy="261610"/>
          </a:xfrm>
          <a:prstGeom prst="rect">
            <a:avLst/>
          </a:prstGeom>
        </p:spPr>
        <p:txBody>
          <a:bodyPr wrap="square">
            <a:spAutoFit/>
          </a:bodyPr>
          <a:lstStyle/>
          <a:p>
            <a:r>
              <a:rPr lang="en-US" sz="1100" dirty="0">
                <a:latin typeface="Calibri" panose="020F0502020204030204" pitchFamily="34" charset="0"/>
                <a:ea typeface="Calibri" panose="020F0502020204030204" pitchFamily="34" charset="0"/>
                <a:cs typeface="Times New Roman" panose="02020603050405020304" pitchFamily="18" charset="0"/>
              </a:rPr>
              <a:t>Checklist </a:t>
            </a:r>
            <a:endParaRPr lang="en-US" dirty="0"/>
          </a:p>
        </p:txBody>
      </p:sp>
    </p:spTree>
    <p:extLst>
      <p:ext uri="{BB962C8B-B14F-4D97-AF65-F5344CB8AC3E}">
        <p14:creationId xmlns:p14="http://schemas.microsoft.com/office/powerpoint/2010/main" val="18326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BDBA95-CCBD-48F1-A321-E5D78BE40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693" y="228600"/>
            <a:ext cx="5132614" cy="6532417"/>
          </a:xfrm>
          <a:prstGeom prst="rect">
            <a:avLst/>
          </a:prstGeom>
          <a:ln>
            <a:solidFill>
              <a:schemeClr val="tx1"/>
            </a:solidFill>
          </a:ln>
        </p:spPr>
      </p:pic>
    </p:spTree>
    <p:extLst>
      <p:ext uri="{BB962C8B-B14F-4D97-AF65-F5344CB8AC3E}">
        <p14:creationId xmlns:p14="http://schemas.microsoft.com/office/powerpoint/2010/main" val="3632510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BA62-7410-4E8E-AD15-ADC0A6EFF080}"/>
              </a:ext>
            </a:extLst>
          </p:cNvPr>
          <p:cNvSpPr>
            <a:spLocks noGrp="1"/>
          </p:cNvSpPr>
          <p:nvPr>
            <p:ph type="ctrTitle"/>
          </p:nvPr>
        </p:nvSpPr>
        <p:spPr>
          <a:xfrm>
            <a:off x="685800" y="1600200"/>
            <a:ext cx="7772400" cy="838200"/>
          </a:xfrm>
        </p:spPr>
        <p:txBody>
          <a:bodyPr/>
          <a:lstStyle/>
          <a:p>
            <a:r>
              <a:rPr lang="en-US" dirty="0">
                <a:solidFill>
                  <a:schemeClr val="accent1">
                    <a:lumMod val="50000"/>
                  </a:schemeClr>
                </a:solidFill>
              </a:rPr>
              <a:t>We Have a New Address</a:t>
            </a:r>
          </a:p>
        </p:txBody>
      </p:sp>
      <p:sp>
        <p:nvSpPr>
          <p:cNvPr id="3" name="Subtitle 2">
            <a:extLst>
              <a:ext uri="{FF2B5EF4-FFF2-40B4-BE49-F238E27FC236}">
                <a16:creationId xmlns:a16="http://schemas.microsoft.com/office/drawing/2014/main" id="{30E7186C-C355-4492-8A0B-8E0534B3B00C}"/>
              </a:ext>
            </a:extLst>
          </p:cNvPr>
          <p:cNvSpPr>
            <a:spLocks noGrp="1"/>
          </p:cNvSpPr>
          <p:nvPr>
            <p:ph type="subTitle" idx="1"/>
          </p:nvPr>
        </p:nvSpPr>
        <p:spPr>
          <a:xfrm>
            <a:off x="1371600" y="2895600"/>
            <a:ext cx="6400800" cy="2514600"/>
          </a:xfrm>
        </p:spPr>
        <p:txBody>
          <a:bodyPr>
            <a:noAutofit/>
          </a:bodyPr>
          <a:lstStyle/>
          <a:p>
            <a:pPr>
              <a:spcBef>
                <a:spcPts val="0"/>
              </a:spcBef>
            </a:pPr>
            <a:r>
              <a:rPr lang="en-US" sz="2400" b="1" dirty="0">
                <a:solidFill>
                  <a:srgbClr val="FF0000"/>
                </a:solidFill>
              </a:rPr>
              <a:t>Alcoholic Beverages Control Commission</a:t>
            </a:r>
          </a:p>
          <a:p>
            <a:pPr>
              <a:spcBef>
                <a:spcPts val="0"/>
              </a:spcBef>
            </a:pPr>
            <a:r>
              <a:rPr lang="en-US" sz="2400" b="1" dirty="0">
                <a:solidFill>
                  <a:srgbClr val="FF0000"/>
                </a:solidFill>
              </a:rPr>
              <a:t>95 Fourth Street, Suite 3</a:t>
            </a:r>
          </a:p>
          <a:p>
            <a:pPr>
              <a:spcBef>
                <a:spcPts val="0"/>
              </a:spcBef>
            </a:pPr>
            <a:r>
              <a:rPr lang="en-US" sz="2400" b="1" dirty="0">
                <a:solidFill>
                  <a:srgbClr val="FF0000"/>
                </a:solidFill>
              </a:rPr>
              <a:t>Chelsea, MA 02150</a:t>
            </a:r>
          </a:p>
          <a:p>
            <a:endParaRPr lang="en-US" sz="2400" dirty="0">
              <a:solidFill>
                <a:srgbClr val="FF0000"/>
              </a:solidFill>
            </a:endParaRPr>
          </a:p>
          <a:p>
            <a:endParaRPr lang="en-US" sz="2400" dirty="0">
              <a:solidFill>
                <a:srgbClr val="FF0000"/>
              </a:solidFill>
            </a:endParaRPr>
          </a:p>
          <a:p>
            <a:r>
              <a:rPr lang="en-US" sz="2000" dirty="0">
                <a:solidFill>
                  <a:schemeClr val="accent1">
                    <a:lumMod val="50000"/>
                  </a:schemeClr>
                </a:solidFill>
              </a:rPr>
              <a:t>All applications and correspondence should be mailed to the address above.</a:t>
            </a:r>
          </a:p>
        </p:txBody>
      </p:sp>
      <p:sp>
        <p:nvSpPr>
          <p:cNvPr id="4" name="TextBox 3">
            <a:extLst>
              <a:ext uri="{FF2B5EF4-FFF2-40B4-BE49-F238E27FC236}">
                <a16:creationId xmlns:a16="http://schemas.microsoft.com/office/drawing/2014/main" id="{CBAF7E79-B8D0-4FED-B1A6-6782C0823C67}"/>
              </a:ext>
            </a:extLst>
          </p:cNvPr>
          <p:cNvSpPr txBox="1"/>
          <p:nvPr/>
        </p:nvSpPr>
        <p:spPr>
          <a:xfrm>
            <a:off x="381000" y="238588"/>
            <a:ext cx="4343400" cy="523220"/>
          </a:xfrm>
          <a:prstGeom prst="rect">
            <a:avLst/>
          </a:prstGeom>
          <a:noFill/>
        </p:spPr>
        <p:txBody>
          <a:bodyPr wrap="square" rtlCol="0">
            <a:spAutoFit/>
          </a:bodyPr>
          <a:lstStyle/>
          <a:p>
            <a:r>
              <a:rPr lang="en-US" sz="2800" b="1" dirty="0">
                <a:solidFill>
                  <a:schemeClr val="accent1">
                    <a:lumMod val="50000"/>
                  </a:schemeClr>
                </a:solidFill>
                <a:latin typeface="Calibri" panose="020F0502020204030204" pitchFamily="34" charset="0"/>
              </a:rPr>
              <a:t>ABCC ADDRESS  CHANGE</a:t>
            </a:r>
          </a:p>
        </p:txBody>
      </p:sp>
      <p:cxnSp>
        <p:nvCxnSpPr>
          <p:cNvPr id="5" name="Straight Connector 4">
            <a:extLst>
              <a:ext uri="{FF2B5EF4-FFF2-40B4-BE49-F238E27FC236}">
                <a16:creationId xmlns:a16="http://schemas.microsoft.com/office/drawing/2014/main" id="{4E215486-BA9C-45AD-A7ED-E795B94C3E68}"/>
              </a:ext>
            </a:extLst>
          </p:cNvPr>
          <p:cNvCxnSpPr>
            <a:cxnSpLocks/>
          </p:cNvCxnSpPr>
          <p:nvPr/>
        </p:nvCxnSpPr>
        <p:spPr>
          <a:xfrm flipV="1">
            <a:off x="457200" y="799155"/>
            <a:ext cx="4114800" cy="1"/>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459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26935F-9C33-4AAD-900F-9777FC3B56ED}"/>
              </a:ext>
            </a:extLst>
          </p:cNvPr>
          <p:cNvSpPr txBox="1"/>
          <p:nvPr/>
        </p:nvSpPr>
        <p:spPr>
          <a:xfrm>
            <a:off x="457200" y="275935"/>
            <a:ext cx="5334000" cy="523220"/>
          </a:xfrm>
          <a:prstGeom prst="rect">
            <a:avLst/>
          </a:prstGeom>
          <a:noFill/>
        </p:spPr>
        <p:txBody>
          <a:bodyPr wrap="square" rtlCol="0">
            <a:spAutoFit/>
          </a:bodyPr>
          <a:lstStyle/>
          <a:p>
            <a:r>
              <a:rPr lang="en-US" sz="2800" b="1" dirty="0">
                <a:solidFill>
                  <a:schemeClr val="accent1">
                    <a:lumMod val="50000"/>
                  </a:schemeClr>
                </a:solidFill>
                <a:latin typeface="Calibri" panose="020F0502020204030204" pitchFamily="34" charset="0"/>
              </a:rPr>
              <a:t>CERTIFICATE OF COMPLIANCE</a:t>
            </a:r>
          </a:p>
        </p:txBody>
      </p:sp>
      <p:cxnSp>
        <p:nvCxnSpPr>
          <p:cNvPr id="5" name="Straight Connector 4">
            <a:extLst>
              <a:ext uri="{FF2B5EF4-FFF2-40B4-BE49-F238E27FC236}">
                <a16:creationId xmlns:a16="http://schemas.microsoft.com/office/drawing/2014/main" id="{CC6940FF-DEE3-4E5B-8404-D120E776B0C6}"/>
              </a:ext>
            </a:extLst>
          </p:cNvPr>
          <p:cNvCxnSpPr>
            <a:cxnSpLocks/>
          </p:cNvCxnSpPr>
          <p:nvPr/>
        </p:nvCxnSpPr>
        <p:spPr>
          <a:xfrm flipV="1">
            <a:off x="457200" y="799155"/>
            <a:ext cx="4114800" cy="1"/>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A677DAE-76E4-4983-A080-67D75C2371C8}"/>
              </a:ext>
            </a:extLst>
          </p:cNvPr>
          <p:cNvPicPr>
            <a:picLocks noChangeAspect="1"/>
          </p:cNvPicPr>
          <p:nvPr/>
        </p:nvPicPr>
        <p:blipFill>
          <a:blip r:embed="rId3"/>
          <a:stretch>
            <a:fillRect/>
          </a:stretch>
        </p:blipFill>
        <p:spPr>
          <a:xfrm>
            <a:off x="1937588" y="956275"/>
            <a:ext cx="5268823" cy="5625790"/>
          </a:xfrm>
          <a:prstGeom prst="rect">
            <a:avLst/>
          </a:prstGeom>
          <a:ln>
            <a:solidFill>
              <a:schemeClr val="accent1">
                <a:lumMod val="50000"/>
              </a:schemeClr>
            </a:solidFill>
          </a:ln>
        </p:spPr>
      </p:pic>
    </p:spTree>
    <p:extLst>
      <p:ext uri="{BB962C8B-B14F-4D97-AF65-F5344CB8AC3E}">
        <p14:creationId xmlns:p14="http://schemas.microsoft.com/office/powerpoint/2010/main" val="2148550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493CE0-1CD6-41D3-8375-44FC2A19AFB8}"/>
              </a:ext>
            </a:extLst>
          </p:cNvPr>
          <p:cNvSpPr>
            <a:spLocks noGrp="1"/>
          </p:cNvSpPr>
          <p:nvPr>
            <p:ph idx="1"/>
          </p:nvPr>
        </p:nvSpPr>
        <p:spPr>
          <a:xfrm>
            <a:off x="5410200" y="2438400"/>
            <a:ext cx="3426781" cy="2239212"/>
          </a:xfrm>
        </p:spPr>
        <p:txBody>
          <a:bodyPr>
            <a:normAutofit/>
          </a:bodyPr>
          <a:lstStyle/>
          <a:p>
            <a:pPr marL="0" indent="0" algn="ctr">
              <a:buNone/>
            </a:pPr>
            <a:r>
              <a:rPr lang="en-US" sz="2800" dirty="0">
                <a:highlight>
                  <a:srgbClr val="FFFF00"/>
                </a:highlight>
              </a:rPr>
              <a:t>Please ensure the DOR Certificate of Good Standing is from the current licensee.</a:t>
            </a:r>
          </a:p>
          <a:p>
            <a:endParaRPr lang="en-US" dirty="0"/>
          </a:p>
        </p:txBody>
      </p:sp>
      <p:pic>
        <p:nvPicPr>
          <p:cNvPr id="6" name="Picture 5" descr="Scanned from a Xerox Multifunction Printer (002).pdf - Adobe Acrobat Pro">
            <a:extLst>
              <a:ext uri="{FF2B5EF4-FFF2-40B4-BE49-F238E27FC236}">
                <a16:creationId xmlns:a16="http://schemas.microsoft.com/office/drawing/2014/main" id="{0B4C532A-D1CA-417F-859F-CD6EC0702C0C}"/>
              </a:ext>
            </a:extLst>
          </p:cNvPr>
          <p:cNvPicPr>
            <a:picLocks noChangeAspect="1"/>
          </p:cNvPicPr>
          <p:nvPr/>
        </p:nvPicPr>
        <p:blipFill rotWithShape="1">
          <a:blip r:embed="rId2">
            <a:extLst>
              <a:ext uri="{28A0092B-C50C-407E-A947-70E740481C1C}">
                <a14:useLocalDpi xmlns:a14="http://schemas.microsoft.com/office/drawing/2010/main" val="0"/>
              </a:ext>
            </a:extLst>
          </a:blip>
          <a:srcRect l="31193" t="26666" r="29356" b="16668"/>
          <a:stretch/>
        </p:blipFill>
        <p:spPr>
          <a:xfrm>
            <a:off x="838200" y="1219200"/>
            <a:ext cx="4296765" cy="5096161"/>
          </a:xfrm>
          <a:prstGeom prst="rect">
            <a:avLst/>
          </a:prstGeom>
          <a:ln>
            <a:solidFill>
              <a:schemeClr val="accent1">
                <a:lumMod val="50000"/>
              </a:schemeClr>
            </a:solidFill>
          </a:ln>
        </p:spPr>
      </p:pic>
      <p:sp>
        <p:nvSpPr>
          <p:cNvPr id="5" name="TextBox 4">
            <a:extLst>
              <a:ext uri="{FF2B5EF4-FFF2-40B4-BE49-F238E27FC236}">
                <a16:creationId xmlns:a16="http://schemas.microsoft.com/office/drawing/2014/main" id="{F545FDF4-2C00-439F-8F07-4D12C5EDD38E}"/>
              </a:ext>
            </a:extLst>
          </p:cNvPr>
          <p:cNvSpPr txBox="1"/>
          <p:nvPr/>
        </p:nvSpPr>
        <p:spPr>
          <a:xfrm>
            <a:off x="457200" y="275935"/>
            <a:ext cx="5334000" cy="523220"/>
          </a:xfrm>
          <a:prstGeom prst="rect">
            <a:avLst/>
          </a:prstGeom>
          <a:noFill/>
        </p:spPr>
        <p:txBody>
          <a:bodyPr wrap="square" rtlCol="0">
            <a:spAutoFit/>
          </a:bodyPr>
          <a:lstStyle/>
          <a:p>
            <a:r>
              <a:rPr lang="en-US" sz="2800" b="1" dirty="0">
                <a:solidFill>
                  <a:schemeClr val="accent1">
                    <a:lumMod val="50000"/>
                  </a:schemeClr>
                </a:solidFill>
                <a:latin typeface="Calibri" panose="020F0502020204030204" pitchFamily="34" charset="0"/>
              </a:rPr>
              <a:t>DOR CERTIFICATE OF COMPLIANCE</a:t>
            </a:r>
          </a:p>
        </p:txBody>
      </p:sp>
      <p:cxnSp>
        <p:nvCxnSpPr>
          <p:cNvPr id="7" name="Straight Connector 6">
            <a:extLst>
              <a:ext uri="{FF2B5EF4-FFF2-40B4-BE49-F238E27FC236}">
                <a16:creationId xmlns:a16="http://schemas.microsoft.com/office/drawing/2014/main" id="{A9C2B9C3-AFDE-420F-998D-7695625F0BFC}"/>
              </a:ext>
            </a:extLst>
          </p:cNvPr>
          <p:cNvCxnSpPr>
            <a:cxnSpLocks/>
          </p:cNvCxnSpPr>
          <p:nvPr/>
        </p:nvCxnSpPr>
        <p:spPr>
          <a:xfrm flipV="1">
            <a:off x="457200" y="799155"/>
            <a:ext cx="4114800" cy="1"/>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44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8A128B-F920-4458-B7B1-5D78DB8A2AFF}"/>
              </a:ext>
            </a:extLst>
          </p:cNvPr>
          <p:cNvPicPr>
            <a:picLocks noChangeAspect="1"/>
          </p:cNvPicPr>
          <p:nvPr/>
        </p:nvPicPr>
        <p:blipFill rotWithShape="1">
          <a:blip r:embed="rId3">
            <a:extLst>
              <a:ext uri="{28A0092B-C50C-407E-A947-70E740481C1C}">
                <a14:useLocalDpi xmlns:a14="http://schemas.microsoft.com/office/drawing/2010/main" val="0"/>
              </a:ext>
            </a:extLst>
          </a:blip>
          <a:srcRect l="3475"/>
          <a:stretch/>
        </p:blipFill>
        <p:spPr>
          <a:xfrm>
            <a:off x="2438400" y="1043131"/>
            <a:ext cx="4114800" cy="5516740"/>
          </a:xfrm>
          <a:prstGeom prst="rect">
            <a:avLst/>
          </a:prstGeom>
          <a:ln>
            <a:solidFill>
              <a:schemeClr val="accent1">
                <a:lumMod val="50000"/>
              </a:schemeClr>
            </a:solidFill>
          </a:ln>
        </p:spPr>
      </p:pic>
      <p:sp>
        <p:nvSpPr>
          <p:cNvPr id="7" name="TextBox 6">
            <a:extLst>
              <a:ext uri="{FF2B5EF4-FFF2-40B4-BE49-F238E27FC236}">
                <a16:creationId xmlns:a16="http://schemas.microsoft.com/office/drawing/2014/main" id="{C47CA300-E045-42FA-9851-C4005BD9ECC3}"/>
              </a:ext>
            </a:extLst>
          </p:cNvPr>
          <p:cNvSpPr txBox="1"/>
          <p:nvPr/>
        </p:nvSpPr>
        <p:spPr>
          <a:xfrm>
            <a:off x="457200" y="275935"/>
            <a:ext cx="5334000" cy="523220"/>
          </a:xfrm>
          <a:prstGeom prst="rect">
            <a:avLst/>
          </a:prstGeom>
          <a:noFill/>
        </p:spPr>
        <p:txBody>
          <a:bodyPr wrap="square" rtlCol="0">
            <a:spAutoFit/>
          </a:bodyPr>
          <a:lstStyle/>
          <a:p>
            <a:r>
              <a:rPr lang="en-US" sz="2800" b="1" dirty="0">
                <a:solidFill>
                  <a:schemeClr val="accent1">
                    <a:lumMod val="50000"/>
                  </a:schemeClr>
                </a:solidFill>
                <a:latin typeface="Calibri" panose="020F0502020204030204" pitchFamily="34" charset="0"/>
              </a:rPr>
              <a:t>DUA CERTIFICATE OF COMPLIANCE</a:t>
            </a:r>
          </a:p>
        </p:txBody>
      </p:sp>
      <p:cxnSp>
        <p:nvCxnSpPr>
          <p:cNvPr id="8" name="Straight Connector 7">
            <a:extLst>
              <a:ext uri="{FF2B5EF4-FFF2-40B4-BE49-F238E27FC236}">
                <a16:creationId xmlns:a16="http://schemas.microsoft.com/office/drawing/2014/main" id="{FCBD6B96-FDC6-48AC-8E3F-B6134998F023}"/>
              </a:ext>
            </a:extLst>
          </p:cNvPr>
          <p:cNvCxnSpPr>
            <a:cxnSpLocks/>
          </p:cNvCxnSpPr>
          <p:nvPr/>
        </p:nvCxnSpPr>
        <p:spPr>
          <a:xfrm flipV="1">
            <a:off x="457200" y="799155"/>
            <a:ext cx="4114800" cy="1"/>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457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22EB257-C153-4ADD-B197-BB9BB0DF4E42}"/>
              </a:ext>
            </a:extLst>
          </p:cNvPr>
          <p:cNvGraphicFramePr>
            <a:graphicFrameLocks noChangeAspect="1"/>
          </p:cNvGraphicFramePr>
          <p:nvPr>
            <p:extLst>
              <p:ext uri="{D42A27DB-BD31-4B8C-83A1-F6EECF244321}">
                <p14:modId xmlns:p14="http://schemas.microsoft.com/office/powerpoint/2010/main" val="3932350682"/>
              </p:ext>
            </p:extLst>
          </p:nvPr>
        </p:nvGraphicFramePr>
        <p:xfrm>
          <a:off x="2438400" y="990601"/>
          <a:ext cx="4267200" cy="5522766"/>
        </p:xfrm>
        <a:graphic>
          <a:graphicData uri="http://schemas.openxmlformats.org/presentationml/2006/ole">
            <mc:AlternateContent xmlns:mc="http://schemas.openxmlformats.org/markup-compatibility/2006">
              <mc:Choice xmlns:v="urn:schemas-microsoft-com:vml" Requires="v">
                <p:oleObj spid="_x0000_s23586" name="Acrobat Document" r:id="rId4" imgW="5829199" imgH="7543800" progId="Acrobat.Document.11">
                  <p:embed/>
                </p:oleObj>
              </mc:Choice>
              <mc:Fallback>
                <p:oleObj name="Acrobat Document" r:id="rId4" imgW="5829199" imgH="7543800" progId="Acrobat.Document.11">
                  <p:embed/>
                  <p:pic>
                    <p:nvPicPr>
                      <p:cNvPr id="0" name=""/>
                      <p:cNvPicPr/>
                      <p:nvPr/>
                    </p:nvPicPr>
                    <p:blipFill>
                      <a:blip r:embed="rId5"/>
                      <a:stretch>
                        <a:fillRect/>
                      </a:stretch>
                    </p:blipFill>
                    <p:spPr>
                      <a:xfrm>
                        <a:off x="2438400" y="990601"/>
                        <a:ext cx="4267200" cy="5522766"/>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9BB1EA77-9ABE-495A-A106-2807DF91E9C1}"/>
              </a:ext>
            </a:extLst>
          </p:cNvPr>
          <p:cNvSpPr txBox="1"/>
          <p:nvPr/>
        </p:nvSpPr>
        <p:spPr>
          <a:xfrm>
            <a:off x="457200" y="275935"/>
            <a:ext cx="5334000" cy="523220"/>
          </a:xfrm>
          <a:prstGeom prst="rect">
            <a:avLst/>
          </a:prstGeom>
          <a:noFill/>
        </p:spPr>
        <p:txBody>
          <a:bodyPr wrap="square" rtlCol="0">
            <a:spAutoFit/>
          </a:bodyPr>
          <a:lstStyle/>
          <a:p>
            <a:r>
              <a:rPr lang="en-US" sz="2800" b="1" dirty="0">
                <a:solidFill>
                  <a:schemeClr val="accent1">
                    <a:lumMod val="50000"/>
                  </a:schemeClr>
                </a:solidFill>
                <a:latin typeface="Calibri" panose="020F0502020204030204" pitchFamily="34" charset="0"/>
              </a:rPr>
              <a:t>DUA CONDITIONAL RELEASE</a:t>
            </a:r>
          </a:p>
        </p:txBody>
      </p:sp>
      <p:cxnSp>
        <p:nvCxnSpPr>
          <p:cNvPr id="7" name="Straight Connector 6">
            <a:extLst>
              <a:ext uri="{FF2B5EF4-FFF2-40B4-BE49-F238E27FC236}">
                <a16:creationId xmlns:a16="http://schemas.microsoft.com/office/drawing/2014/main" id="{FE4B5EF5-89B6-48FA-A298-1719C4A337B1}"/>
              </a:ext>
            </a:extLst>
          </p:cNvPr>
          <p:cNvCxnSpPr>
            <a:cxnSpLocks/>
          </p:cNvCxnSpPr>
          <p:nvPr/>
        </p:nvCxnSpPr>
        <p:spPr>
          <a:xfrm flipV="1">
            <a:off x="457200" y="799155"/>
            <a:ext cx="4114800" cy="1"/>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361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53A90D-BC48-4FC1-BA74-2FB4C7DFC7F5}"/>
              </a:ext>
            </a:extLst>
          </p:cNvPr>
          <p:cNvSpPr>
            <a:spLocks noGrp="1"/>
          </p:cNvSpPr>
          <p:nvPr>
            <p:ph idx="1"/>
          </p:nvPr>
        </p:nvSpPr>
        <p:spPr>
          <a:xfrm>
            <a:off x="533400" y="1253331"/>
            <a:ext cx="7886700" cy="4351338"/>
          </a:xfrm>
        </p:spPr>
        <p:txBody>
          <a:bodyPr>
            <a:normAutofit/>
          </a:bodyPr>
          <a:lstStyle/>
          <a:p>
            <a:r>
              <a:rPr lang="en-US" sz="2000" dirty="0">
                <a:solidFill>
                  <a:srgbClr val="C00000"/>
                </a:solidFill>
              </a:rPr>
              <a:t>The ABCC will work diligently to process applications completely when they are received.</a:t>
            </a:r>
          </a:p>
          <a:p>
            <a:r>
              <a:rPr lang="en-US" sz="2000" dirty="0">
                <a:solidFill>
                  <a:srgbClr val="7030A0"/>
                </a:solidFill>
              </a:rPr>
              <a:t>In some cases however additional local board action or substantial information is missing from an application or amendment.</a:t>
            </a:r>
          </a:p>
          <a:p>
            <a:r>
              <a:rPr lang="en-US" sz="2000" dirty="0">
                <a:solidFill>
                  <a:srgbClr val="CC3300"/>
                </a:solidFill>
              </a:rPr>
              <a:t>In those cases the ABCC will return the transaction “Returned No Action” or RNA and include a recommendation from an investigator on what is missing or required.</a:t>
            </a:r>
          </a:p>
          <a:p>
            <a:r>
              <a:rPr lang="en-US" sz="2000" dirty="0">
                <a:solidFill>
                  <a:srgbClr val="0091FE"/>
                </a:solidFill>
              </a:rPr>
              <a:t>The local board should inform the applicant what is missing along with the remarks from the investigator.  </a:t>
            </a:r>
          </a:p>
          <a:p>
            <a:r>
              <a:rPr lang="en-US" sz="2000" dirty="0">
                <a:solidFill>
                  <a:schemeClr val="accent1">
                    <a:lumMod val="75000"/>
                  </a:schemeClr>
                </a:solidFill>
              </a:rPr>
              <a:t>The applicant should then provide the information to the local board and based on the approval of the local board the LLA Certification and missing information should be resent to the ABCC with the reconsideration box checked on the LLA Certification form.</a:t>
            </a:r>
          </a:p>
        </p:txBody>
      </p:sp>
      <p:sp>
        <p:nvSpPr>
          <p:cNvPr id="4" name="TextBox 3">
            <a:extLst>
              <a:ext uri="{FF2B5EF4-FFF2-40B4-BE49-F238E27FC236}">
                <a16:creationId xmlns:a16="http://schemas.microsoft.com/office/drawing/2014/main" id="{76D94AA1-3B95-40FE-B9C3-52AB999EB72E}"/>
              </a:ext>
            </a:extLst>
          </p:cNvPr>
          <p:cNvSpPr txBox="1"/>
          <p:nvPr/>
        </p:nvSpPr>
        <p:spPr>
          <a:xfrm>
            <a:off x="457200" y="275935"/>
            <a:ext cx="8229600" cy="523220"/>
          </a:xfrm>
          <a:prstGeom prst="rect">
            <a:avLst/>
          </a:prstGeom>
          <a:noFill/>
        </p:spPr>
        <p:txBody>
          <a:bodyPr wrap="square" rtlCol="0">
            <a:spAutoFit/>
          </a:bodyPr>
          <a:lstStyle/>
          <a:p>
            <a:r>
              <a:rPr lang="en-US" sz="2800" b="1" dirty="0">
                <a:solidFill>
                  <a:schemeClr val="accent1">
                    <a:lumMod val="50000"/>
                  </a:schemeClr>
                </a:solidFill>
                <a:latin typeface="Calibri" panose="020F0502020204030204" pitchFamily="34" charset="0"/>
              </a:rPr>
              <a:t>APPLICATIONS &amp; AMENDMENTS RETURN NO ACTION</a:t>
            </a:r>
          </a:p>
        </p:txBody>
      </p:sp>
      <p:cxnSp>
        <p:nvCxnSpPr>
          <p:cNvPr id="5" name="Straight Connector 4">
            <a:extLst>
              <a:ext uri="{FF2B5EF4-FFF2-40B4-BE49-F238E27FC236}">
                <a16:creationId xmlns:a16="http://schemas.microsoft.com/office/drawing/2014/main" id="{AD3B039A-633E-473A-B336-D9190DE1B35F}"/>
              </a:ext>
            </a:extLst>
          </p:cNvPr>
          <p:cNvCxnSpPr>
            <a:cxnSpLocks/>
          </p:cNvCxnSpPr>
          <p:nvPr/>
        </p:nvCxnSpPr>
        <p:spPr>
          <a:xfrm flipV="1">
            <a:off x="457200" y="799155"/>
            <a:ext cx="4114800" cy="1"/>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56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0F56A09-EA1C-44B3-9DC4-A61D1091303A}"/>
              </a:ext>
            </a:extLst>
          </p:cNvPr>
          <p:cNvPicPr>
            <a:picLocks noGrp="1" noChangeAspect="1"/>
          </p:cNvPicPr>
          <p:nvPr>
            <p:ph idx="1"/>
          </p:nvPr>
        </p:nvPicPr>
        <p:blipFill>
          <a:blip r:embed="rId2"/>
          <a:stretch>
            <a:fillRect/>
          </a:stretch>
        </p:blipFill>
        <p:spPr>
          <a:xfrm>
            <a:off x="914400" y="1524000"/>
            <a:ext cx="7315200" cy="4267200"/>
          </a:xfrm>
          <a:prstGeom prst="rect">
            <a:avLst/>
          </a:prstGeom>
        </p:spPr>
      </p:pic>
      <p:sp>
        <p:nvSpPr>
          <p:cNvPr id="4" name="TextBox 3">
            <a:extLst>
              <a:ext uri="{FF2B5EF4-FFF2-40B4-BE49-F238E27FC236}">
                <a16:creationId xmlns:a16="http://schemas.microsoft.com/office/drawing/2014/main" id="{48A5B36F-FF38-4DB4-B3B2-CF018CE86FAC}"/>
              </a:ext>
            </a:extLst>
          </p:cNvPr>
          <p:cNvSpPr txBox="1"/>
          <p:nvPr/>
        </p:nvSpPr>
        <p:spPr>
          <a:xfrm>
            <a:off x="457200" y="275935"/>
            <a:ext cx="8229600" cy="523220"/>
          </a:xfrm>
          <a:prstGeom prst="rect">
            <a:avLst/>
          </a:prstGeom>
          <a:noFill/>
        </p:spPr>
        <p:txBody>
          <a:bodyPr wrap="square" rtlCol="0">
            <a:spAutoFit/>
          </a:bodyPr>
          <a:lstStyle/>
          <a:p>
            <a:r>
              <a:rPr lang="en-US" sz="2800" b="1" dirty="0">
                <a:solidFill>
                  <a:schemeClr val="accent1">
                    <a:lumMod val="50000"/>
                  </a:schemeClr>
                </a:solidFill>
                <a:latin typeface="Calibri" panose="020F0502020204030204" pitchFamily="34" charset="0"/>
              </a:rPr>
              <a:t>RETAIL RENEWALS</a:t>
            </a:r>
          </a:p>
        </p:txBody>
      </p:sp>
      <p:cxnSp>
        <p:nvCxnSpPr>
          <p:cNvPr id="5" name="Straight Connector 4">
            <a:extLst>
              <a:ext uri="{FF2B5EF4-FFF2-40B4-BE49-F238E27FC236}">
                <a16:creationId xmlns:a16="http://schemas.microsoft.com/office/drawing/2014/main" id="{44EAC429-321E-43BC-B15A-8F871B571340}"/>
              </a:ext>
            </a:extLst>
          </p:cNvPr>
          <p:cNvCxnSpPr>
            <a:cxnSpLocks/>
          </p:cNvCxnSpPr>
          <p:nvPr/>
        </p:nvCxnSpPr>
        <p:spPr>
          <a:xfrm flipV="1">
            <a:off x="457200" y="799155"/>
            <a:ext cx="4114800" cy="1"/>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558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54A944-B316-4C7E-AB7D-EFA98D32B8A9}"/>
              </a:ext>
            </a:extLst>
          </p:cNvPr>
          <p:cNvPicPr>
            <a:picLocks noChangeAspect="1"/>
          </p:cNvPicPr>
          <p:nvPr/>
        </p:nvPicPr>
        <p:blipFill>
          <a:blip r:embed="rId2"/>
          <a:stretch>
            <a:fillRect/>
          </a:stretch>
        </p:blipFill>
        <p:spPr>
          <a:xfrm>
            <a:off x="337260" y="996454"/>
            <a:ext cx="4310940" cy="5638800"/>
          </a:xfrm>
          <a:prstGeom prst="rect">
            <a:avLst/>
          </a:prstGeom>
          <a:ln>
            <a:solidFill>
              <a:schemeClr val="accent1">
                <a:lumMod val="50000"/>
              </a:schemeClr>
            </a:solidFill>
          </a:ln>
        </p:spPr>
      </p:pic>
      <p:sp>
        <p:nvSpPr>
          <p:cNvPr id="10" name="TextBox 9">
            <a:extLst>
              <a:ext uri="{FF2B5EF4-FFF2-40B4-BE49-F238E27FC236}">
                <a16:creationId xmlns:a16="http://schemas.microsoft.com/office/drawing/2014/main" id="{22037D3D-2FAC-4934-AF8E-FD10CD22A87D}"/>
              </a:ext>
            </a:extLst>
          </p:cNvPr>
          <p:cNvSpPr txBox="1"/>
          <p:nvPr/>
        </p:nvSpPr>
        <p:spPr>
          <a:xfrm>
            <a:off x="457200" y="275935"/>
            <a:ext cx="8229600" cy="523220"/>
          </a:xfrm>
          <a:prstGeom prst="rect">
            <a:avLst/>
          </a:prstGeom>
          <a:noFill/>
        </p:spPr>
        <p:txBody>
          <a:bodyPr wrap="square" rtlCol="0">
            <a:spAutoFit/>
          </a:bodyPr>
          <a:lstStyle/>
          <a:p>
            <a:r>
              <a:rPr lang="en-US" sz="2800" b="1" dirty="0">
                <a:solidFill>
                  <a:schemeClr val="accent1">
                    <a:lumMod val="50000"/>
                  </a:schemeClr>
                </a:solidFill>
                <a:latin typeface="Calibri" panose="020F0502020204030204" pitchFamily="34" charset="0"/>
              </a:rPr>
              <a:t>RETAIL RENEWAL FORMS</a:t>
            </a:r>
          </a:p>
        </p:txBody>
      </p:sp>
      <p:cxnSp>
        <p:nvCxnSpPr>
          <p:cNvPr id="11" name="Straight Connector 10">
            <a:extLst>
              <a:ext uri="{FF2B5EF4-FFF2-40B4-BE49-F238E27FC236}">
                <a16:creationId xmlns:a16="http://schemas.microsoft.com/office/drawing/2014/main" id="{EBB708FD-882B-4ADE-810D-16F98BC3A474}"/>
              </a:ext>
            </a:extLst>
          </p:cNvPr>
          <p:cNvCxnSpPr>
            <a:cxnSpLocks/>
          </p:cNvCxnSpPr>
          <p:nvPr/>
        </p:nvCxnSpPr>
        <p:spPr>
          <a:xfrm flipV="1">
            <a:off x="457200" y="762000"/>
            <a:ext cx="4114800" cy="1"/>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67076A2-25DC-48C9-B8FE-284AEB6470D2}"/>
              </a:ext>
            </a:extLst>
          </p:cNvPr>
          <p:cNvPicPr>
            <a:picLocks noChangeAspect="1"/>
          </p:cNvPicPr>
          <p:nvPr/>
        </p:nvPicPr>
        <p:blipFill>
          <a:blip r:embed="rId3"/>
          <a:stretch>
            <a:fillRect/>
          </a:stretch>
        </p:blipFill>
        <p:spPr>
          <a:xfrm>
            <a:off x="4648200" y="996454"/>
            <a:ext cx="4274038" cy="5638800"/>
          </a:xfrm>
          <a:prstGeom prst="rect">
            <a:avLst/>
          </a:prstGeom>
          <a:ln>
            <a:solidFill>
              <a:schemeClr val="accent1">
                <a:lumMod val="50000"/>
              </a:schemeClr>
            </a:solidFill>
          </a:ln>
        </p:spPr>
      </p:pic>
    </p:spTree>
    <p:extLst>
      <p:ext uri="{BB962C8B-B14F-4D97-AF65-F5344CB8AC3E}">
        <p14:creationId xmlns:p14="http://schemas.microsoft.com/office/powerpoint/2010/main" val="4007648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8F01D4-18AB-482D-BE17-8A321EB9CE27}"/>
              </a:ext>
            </a:extLst>
          </p:cNvPr>
          <p:cNvSpPr txBox="1"/>
          <p:nvPr/>
        </p:nvSpPr>
        <p:spPr>
          <a:xfrm>
            <a:off x="457200" y="275935"/>
            <a:ext cx="8229600" cy="523220"/>
          </a:xfrm>
          <a:prstGeom prst="rect">
            <a:avLst/>
          </a:prstGeom>
          <a:noFill/>
        </p:spPr>
        <p:txBody>
          <a:bodyPr wrap="square" rtlCol="0">
            <a:spAutoFit/>
          </a:bodyPr>
          <a:lstStyle/>
          <a:p>
            <a:r>
              <a:rPr lang="en-US" sz="2800" b="1" dirty="0">
                <a:solidFill>
                  <a:schemeClr val="accent1">
                    <a:lumMod val="50000"/>
                  </a:schemeClr>
                </a:solidFill>
                <a:latin typeface="Calibri" panose="020F0502020204030204" pitchFamily="34" charset="0"/>
              </a:rPr>
              <a:t>ADDITIONAL PACKAGES STORES</a:t>
            </a:r>
          </a:p>
        </p:txBody>
      </p:sp>
      <p:cxnSp>
        <p:nvCxnSpPr>
          <p:cNvPr id="5" name="Straight Connector 4">
            <a:extLst>
              <a:ext uri="{FF2B5EF4-FFF2-40B4-BE49-F238E27FC236}">
                <a16:creationId xmlns:a16="http://schemas.microsoft.com/office/drawing/2014/main" id="{8C81657A-C136-43AE-A161-8E1BF50D3463}"/>
              </a:ext>
            </a:extLst>
          </p:cNvPr>
          <p:cNvCxnSpPr>
            <a:cxnSpLocks/>
          </p:cNvCxnSpPr>
          <p:nvPr/>
        </p:nvCxnSpPr>
        <p:spPr>
          <a:xfrm flipV="1">
            <a:off x="457200" y="799155"/>
            <a:ext cx="4114800" cy="1"/>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5D02B3B-95DC-4AE3-BC35-97A632DC84AC}"/>
              </a:ext>
            </a:extLst>
          </p:cNvPr>
          <p:cNvPicPr>
            <a:picLocks noChangeAspect="1"/>
          </p:cNvPicPr>
          <p:nvPr/>
        </p:nvPicPr>
        <p:blipFill>
          <a:blip r:embed="rId2"/>
          <a:stretch>
            <a:fillRect/>
          </a:stretch>
        </p:blipFill>
        <p:spPr>
          <a:xfrm>
            <a:off x="1447800" y="1219200"/>
            <a:ext cx="6486066" cy="5138312"/>
          </a:xfrm>
          <a:prstGeom prst="rect">
            <a:avLst/>
          </a:prstGeom>
        </p:spPr>
      </p:pic>
    </p:spTree>
    <p:extLst>
      <p:ext uri="{BB962C8B-B14F-4D97-AF65-F5344CB8AC3E}">
        <p14:creationId xmlns:p14="http://schemas.microsoft.com/office/powerpoint/2010/main" val="3633934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57400"/>
            <a:ext cx="8839200" cy="1295400"/>
          </a:xfrm>
        </p:spPr>
        <p:txBody>
          <a:bodyPr>
            <a:normAutofit/>
          </a:bodyPr>
          <a:lstStyle/>
          <a:p>
            <a:pPr algn="ctr"/>
            <a:r>
              <a:rPr lang="en-US" b="1" dirty="0">
                <a:solidFill>
                  <a:schemeClr val="accent1">
                    <a:lumMod val="50000"/>
                  </a:schemeClr>
                </a:solidFill>
                <a:latin typeface="Calibri" panose="020F0502020204030204" pitchFamily="34" charset="0"/>
              </a:rPr>
              <a:t>Thank you for your time</a:t>
            </a:r>
            <a:br>
              <a:rPr lang="en-US" dirty="0">
                <a:solidFill>
                  <a:schemeClr val="tx1"/>
                </a:solidFill>
                <a:latin typeface="Calibri" panose="020F0502020204030204" pitchFamily="34" charset="0"/>
              </a:rPr>
            </a:br>
            <a:endParaRPr 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3404536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DB4223-C85A-4135-8387-7FF943BAE644}"/>
              </a:ext>
            </a:extLst>
          </p:cNvPr>
          <p:cNvSpPr txBox="1"/>
          <p:nvPr/>
        </p:nvSpPr>
        <p:spPr>
          <a:xfrm>
            <a:off x="381000" y="238588"/>
            <a:ext cx="2743200" cy="523220"/>
          </a:xfrm>
          <a:prstGeom prst="rect">
            <a:avLst/>
          </a:prstGeom>
          <a:noFill/>
        </p:spPr>
        <p:txBody>
          <a:bodyPr wrap="square" rtlCol="0">
            <a:spAutoFit/>
          </a:bodyPr>
          <a:lstStyle/>
          <a:p>
            <a:r>
              <a:rPr lang="en-US" sz="2800" b="1" dirty="0">
                <a:solidFill>
                  <a:schemeClr val="accent1">
                    <a:lumMod val="50000"/>
                  </a:schemeClr>
                </a:solidFill>
                <a:latin typeface="Calibri" panose="020F0502020204030204" pitchFamily="34" charset="0"/>
              </a:rPr>
              <a:t>RETAIL LICENSES</a:t>
            </a:r>
          </a:p>
        </p:txBody>
      </p:sp>
      <p:cxnSp>
        <p:nvCxnSpPr>
          <p:cNvPr id="8" name="Straight Connector 7">
            <a:extLst>
              <a:ext uri="{FF2B5EF4-FFF2-40B4-BE49-F238E27FC236}">
                <a16:creationId xmlns:a16="http://schemas.microsoft.com/office/drawing/2014/main" id="{A389C874-14B6-4EF2-A837-63DE690CB995}"/>
              </a:ext>
            </a:extLst>
          </p:cNvPr>
          <p:cNvCxnSpPr>
            <a:cxnSpLocks/>
          </p:cNvCxnSpPr>
          <p:nvPr/>
        </p:nvCxnSpPr>
        <p:spPr>
          <a:xfrm flipV="1">
            <a:off x="457200" y="799155"/>
            <a:ext cx="4114800" cy="1"/>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9680DE94-463D-471B-AD67-A2610A9794B3}"/>
              </a:ext>
            </a:extLst>
          </p:cNvPr>
          <p:cNvPicPr>
            <a:picLocks noChangeAspect="1"/>
          </p:cNvPicPr>
          <p:nvPr/>
        </p:nvPicPr>
        <p:blipFill>
          <a:blip r:embed="rId3"/>
          <a:stretch>
            <a:fillRect/>
          </a:stretch>
        </p:blipFill>
        <p:spPr>
          <a:xfrm>
            <a:off x="419100" y="1202520"/>
            <a:ext cx="8305800" cy="4882220"/>
          </a:xfrm>
          <a:prstGeom prst="rect">
            <a:avLst/>
          </a:prstGeom>
        </p:spPr>
      </p:pic>
    </p:spTree>
    <p:extLst>
      <p:ext uri="{BB962C8B-B14F-4D97-AF65-F5344CB8AC3E}">
        <p14:creationId xmlns:p14="http://schemas.microsoft.com/office/powerpoint/2010/main" val="564057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0F87467D-387F-4B20-944A-5CB484C86B4D}"/>
              </a:ext>
            </a:extLst>
          </p:cNvPr>
          <p:cNvSpPr txBox="1">
            <a:spLocks noChangeArrowheads="1"/>
          </p:cNvSpPr>
          <p:nvPr/>
        </p:nvSpPr>
        <p:spPr bwMode="auto">
          <a:xfrm>
            <a:off x="6699250" y="0"/>
            <a:ext cx="1911350" cy="27114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just">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Change to an existing license</a:t>
            </a:r>
          </a:p>
        </p:txBody>
      </p:sp>
      <p:pic>
        <p:nvPicPr>
          <p:cNvPr id="3" name="Picture 2">
            <a:extLst>
              <a:ext uri="{FF2B5EF4-FFF2-40B4-BE49-F238E27FC236}">
                <a16:creationId xmlns:a16="http://schemas.microsoft.com/office/drawing/2014/main" id="{09785828-38E0-49FC-BBD2-CA7A52216DF8}"/>
              </a:ext>
            </a:extLst>
          </p:cNvPr>
          <p:cNvPicPr>
            <a:picLocks noChangeAspect="1"/>
          </p:cNvPicPr>
          <p:nvPr/>
        </p:nvPicPr>
        <p:blipFill>
          <a:blip r:embed="rId3"/>
          <a:stretch>
            <a:fillRect/>
          </a:stretch>
        </p:blipFill>
        <p:spPr>
          <a:xfrm>
            <a:off x="317559" y="974503"/>
            <a:ext cx="8508881" cy="4611405"/>
          </a:xfrm>
          <a:prstGeom prst="rect">
            <a:avLst/>
          </a:prstGeom>
        </p:spPr>
      </p:pic>
      <p:sp>
        <p:nvSpPr>
          <p:cNvPr id="8" name="TextBox 7">
            <a:extLst>
              <a:ext uri="{FF2B5EF4-FFF2-40B4-BE49-F238E27FC236}">
                <a16:creationId xmlns:a16="http://schemas.microsoft.com/office/drawing/2014/main" id="{B97AA7FA-680A-4A2E-8045-BE14DFB771CE}"/>
              </a:ext>
            </a:extLst>
          </p:cNvPr>
          <p:cNvSpPr txBox="1"/>
          <p:nvPr/>
        </p:nvSpPr>
        <p:spPr>
          <a:xfrm>
            <a:off x="381000" y="238588"/>
            <a:ext cx="5334000" cy="523220"/>
          </a:xfrm>
          <a:prstGeom prst="rect">
            <a:avLst/>
          </a:prstGeom>
          <a:noFill/>
        </p:spPr>
        <p:txBody>
          <a:bodyPr wrap="square" rtlCol="0">
            <a:spAutoFit/>
          </a:bodyPr>
          <a:lstStyle/>
          <a:p>
            <a:r>
              <a:rPr lang="en-US" sz="2800" b="1" dirty="0">
                <a:solidFill>
                  <a:schemeClr val="accent1">
                    <a:lumMod val="50000"/>
                  </a:schemeClr>
                </a:solidFill>
                <a:latin typeface="Calibri" panose="020F0502020204030204" pitchFamily="34" charset="0"/>
              </a:rPr>
              <a:t>APPLICATION vs AMENDMENT</a:t>
            </a:r>
          </a:p>
        </p:txBody>
      </p:sp>
      <p:cxnSp>
        <p:nvCxnSpPr>
          <p:cNvPr id="10" name="Straight Connector 9">
            <a:extLst>
              <a:ext uri="{FF2B5EF4-FFF2-40B4-BE49-F238E27FC236}">
                <a16:creationId xmlns:a16="http://schemas.microsoft.com/office/drawing/2014/main" id="{6854AC2D-0181-4A74-8BF7-5EB8A9FC3CD9}"/>
              </a:ext>
            </a:extLst>
          </p:cNvPr>
          <p:cNvCxnSpPr>
            <a:cxnSpLocks/>
          </p:cNvCxnSpPr>
          <p:nvPr/>
        </p:nvCxnSpPr>
        <p:spPr>
          <a:xfrm flipV="1">
            <a:off x="457200" y="799155"/>
            <a:ext cx="4114800" cy="1"/>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 Box 2">
            <a:extLst>
              <a:ext uri="{FF2B5EF4-FFF2-40B4-BE49-F238E27FC236}">
                <a16:creationId xmlns:a16="http://schemas.microsoft.com/office/drawing/2014/main" id="{8BF67B3C-56E5-485A-8FCF-9AF9B957A6CB}"/>
              </a:ext>
            </a:extLst>
          </p:cNvPr>
          <p:cNvSpPr txBox="1">
            <a:spLocks noChangeArrowheads="1"/>
          </p:cNvSpPr>
          <p:nvPr/>
        </p:nvSpPr>
        <p:spPr bwMode="auto">
          <a:xfrm>
            <a:off x="4800600" y="5117867"/>
            <a:ext cx="1079559" cy="73866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Change to an existing license</a:t>
            </a:r>
          </a:p>
        </p:txBody>
      </p:sp>
      <p:sp>
        <p:nvSpPr>
          <p:cNvPr id="5" name="Text Box 2">
            <a:extLst>
              <a:ext uri="{FF2B5EF4-FFF2-40B4-BE49-F238E27FC236}">
                <a16:creationId xmlns:a16="http://schemas.microsoft.com/office/drawing/2014/main" id="{6E386938-3C8C-4FCF-A52B-BE0E2913332F}"/>
              </a:ext>
            </a:extLst>
          </p:cNvPr>
          <p:cNvSpPr txBox="1">
            <a:spLocks noChangeArrowheads="1"/>
          </p:cNvSpPr>
          <p:nvPr/>
        </p:nvSpPr>
        <p:spPr bwMode="auto">
          <a:xfrm>
            <a:off x="1866900" y="5117867"/>
            <a:ext cx="1295400" cy="73866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New license or transfer of existing license</a:t>
            </a:r>
          </a:p>
        </p:txBody>
      </p:sp>
    </p:spTree>
    <p:extLst>
      <p:ext uri="{BB962C8B-B14F-4D97-AF65-F5344CB8AC3E}">
        <p14:creationId xmlns:p14="http://schemas.microsoft.com/office/powerpoint/2010/main" val="2656965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990600"/>
            <a:ext cx="7772400" cy="914400"/>
          </a:xfrm>
        </p:spPr>
        <p:txBody>
          <a:bodyPr>
            <a:normAutofit/>
          </a:bodyPr>
          <a:lstStyle/>
          <a:p>
            <a:r>
              <a:rPr lang="en-US" altLang="en-US" sz="3600" dirty="0">
                <a:solidFill>
                  <a:schemeClr val="bg1"/>
                </a:solidFill>
                <a:latin typeface="Arial Black" pitchFamily="34" charset="0"/>
              </a:rPr>
              <a:t>2014 RETAIL RENEWALS </a:t>
            </a:r>
            <a:endParaRPr lang="en-US" sz="3600" dirty="0">
              <a:solidFill>
                <a:schemeClr val="bg1"/>
              </a:solidFill>
            </a:endParaRPr>
          </a:p>
        </p:txBody>
      </p:sp>
      <p:pic>
        <p:nvPicPr>
          <p:cNvPr id="2" name="Picture 1">
            <a:extLst>
              <a:ext uri="{FF2B5EF4-FFF2-40B4-BE49-F238E27FC236}">
                <a16:creationId xmlns:a16="http://schemas.microsoft.com/office/drawing/2014/main" id="{FA8C567E-DEED-4F7D-B7FF-4AFEBD5F0BE4}"/>
              </a:ext>
            </a:extLst>
          </p:cNvPr>
          <p:cNvPicPr>
            <a:picLocks noChangeAspect="1"/>
          </p:cNvPicPr>
          <p:nvPr/>
        </p:nvPicPr>
        <p:blipFill>
          <a:blip r:embed="rId3"/>
          <a:stretch>
            <a:fillRect/>
          </a:stretch>
        </p:blipFill>
        <p:spPr>
          <a:xfrm>
            <a:off x="304800" y="1295400"/>
            <a:ext cx="8348056" cy="4716934"/>
          </a:xfrm>
          <a:prstGeom prst="rect">
            <a:avLst/>
          </a:prstGeom>
        </p:spPr>
      </p:pic>
      <p:sp>
        <p:nvSpPr>
          <p:cNvPr id="7" name="TextBox 6">
            <a:extLst>
              <a:ext uri="{FF2B5EF4-FFF2-40B4-BE49-F238E27FC236}">
                <a16:creationId xmlns:a16="http://schemas.microsoft.com/office/drawing/2014/main" id="{3AF4F755-517F-40AD-9CAC-EE47AB6B4FC3}"/>
              </a:ext>
            </a:extLst>
          </p:cNvPr>
          <p:cNvSpPr txBox="1"/>
          <p:nvPr/>
        </p:nvSpPr>
        <p:spPr>
          <a:xfrm>
            <a:off x="457200" y="275935"/>
            <a:ext cx="5334000" cy="523220"/>
          </a:xfrm>
          <a:prstGeom prst="rect">
            <a:avLst/>
          </a:prstGeom>
          <a:noFill/>
        </p:spPr>
        <p:txBody>
          <a:bodyPr wrap="square" rtlCol="0">
            <a:spAutoFit/>
          </a:bodyPr>
          <a:lstStyle/>
          <a:p>
            <a:r>
              <a:rPr lang="en-US" sz="2800" b="1" dirty="0">
                <a:solidFill>
                  <a:schemeClr val="accent1">
                    <a:lumMod val="50000"/>
                  </a:schemeClr>
                </a:solidFill>
                <a:latin typeface="Calibri" panose="020F0502020204030204" pitchFamily="34" charset="0"/>
              </a:rPr>
              <a:t>NEW vs TRANSFER</a:t>
            </a:r>
          </a:p>
        </p:txBody>
      </p:sp>
      <p:cxnSp>
        <p:nvCxnSpPr>
          <p:cNvPr id="8" name="Straight Connector 7">
            <a:extLst>
              <a:ext uri="{FF2B5EF4-FFF2-40B4-BE49-F238E27FC236}">
                <a16:creationId xmlns:a16="http://schemas.microsoft.com/office/drawing/2014/main" id="{48325F6D-1E63-4EBA-9FC7-6EF135F1AC56}"/>
              </a:ext>
            </a:extLst>
          </p:cNvPr>
          <p:cNvCxnSpPr>
            <a:cxnSpLocks/>
          </p:cNvCxnSpPr>
          <p:nvPr/>
        </p:nvCxnSpPr>
        <p:spPr>
          <a:xfrm flipV="1">
            <a:off x="457200" y="799155"/>
            <a:ext cx="4114800" cy="1"/>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627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8ED745-1900-48AD-AC72-30E2A1376028}"/>
              </a:ext>
            </a:extLst>
          </p:cNvPr>
          <p:cNvPicPr>
            <a:picLocks noChangeAspect="1"/>
          </p:cNvPicPr>
          <p:nvPr/>
        </p:nvPicPr>
        <p:blipFill>
          <a:blip r:embed="rId2"/>
          <a:stretch>
            <a:fillRect/>
          </a:stretch>
        </p:blipFill>
        <p:spPr>
          <a:xfrm>
            <a:off x="918590" y="914400"/>
            <a:ext cx="7306819" cy="5779694"/>
          </a:xfrm>
          <a:prstGeom prst="rect">
            <a:avLst/>
          </a:prstGeom>
        </p:spPr>
      </p:pic>
      <p:sp>
        <p:nvSpPr>
          <p:cNvPr id="7" name="TextBox 6">
            <a:extLst>
              <a:ext uri="{FF2B5EF4-FFF2-40B4-BE49-F238E27FC236}">
                <a16:creationId xmlns:a16="http://schemas.microsoft.com/office/drawing/2014/main" id="{6D8CB4F2-8FF7-40A3-A9BB-60428BF92D02}"/>
              </a:ext>
            </a:extLst>
          </p:cNvPr>
          <p:cNvSpPr txBox="1"/>
          <p:nvPr/>
        </p:nvSpPr>
        <p:spPr>
          <a:xfrm>
            <a:off x="457200" y="275935"/>
            <a:ext cx="5334000" cy="523220"/>
          </a:xfrm>
          <a:prstGeom prst="rect">
            <a:avLst/>
          </a:prstGeom>
          <a:noFill/>
        </p:spPr>
        <p:txBody>
          <a:bodyPr wrap="square" rtlCol="0">
            <a:spAutoFit/>
          </a:bodyPr>
          <a:lstStyle/>
          <a:p>
            <a:r>
              <a:rPr lang="en-US" sz="2800" b="1" dirty="0">
                <a:solidFill>
                  <a:schemeClr val="accent1">
                    <a:lumMod val="50000"/>
                  </a:schemeClr>
                </a:solidFill>
                <a:latin typeface="Calibri" panose="020F0502020204030204" pitchFamily="34" charset="0"/>
              </a:rPr>
              <a:t>AMENDMENT TYPES</a:t>
            </a:r>
          </a:p>
        </p:txBody>
      </p:sp>
      <p:cxnSp>
        <p:nvCxnSpPr>
          <p:cNvPr id="8" name="Straight Connector 7">
            <a:extLst>
              <a:ext uri="{FF2B5EF4-FFF2-40B4-BE49-F238E27FC236}">
                <a16:creationId xmlns:a16="http://schemas.microsoft.com/office/drawing/2014/main" id="{4A2027A1-6FE7-48CF-AD88-930BCBEF9B2D}"/>
              </a:ext>
            </a:extLst>
          </p:cNvPr>
          <p:cNvCxnSpPr>
            <a:cxnSpLocks/>
          </p:cNvCxnSpPr>
          <p:nvPr/>
        </p:nvCxnSpPr>
        <p:spPr>
          <a:xfrm flipV="1">
            <a:off x="457200" y="799155"/>
            <a:ext cx="4114800" cy="1"/>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805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DB4223-C85A-4135-8387-7FF943BAE644}"/>
              </a:ext>
            </a:extLst>
          </p:cNvPr>
          <p:cNvSpPr txBox="1"/>
          <p:nvPr/>
        </p:nvSpPr>
        <p:spPr>
          <a:xfrm>
            <a:off x="381000" y="238588"/>
            <a:ext cx="5562600" cy="523220"/>
          </a:xfrm>
          <a:prstGeom prst="rect">
            <a:avLst/>
          </a:prstGeom>
          <a:noFill/>
        </p:spPr>
        <p:txBody>
          <a:bodyPr wrap="square" rtlCol="0">
            <a:spAutoFit/>
          </a:bodyPr>
          <a:lstStyle/>
          <a:p>
            <a:r>
              <a:rPr lang="en-US" sz="2800" b="1" dirty="0">
                <a:solidFill>
                  <a:schemeClr val="accent1">
                    <a:lumMod val="50000"/>
                  </a:schemeClr>
                </a:solidFill>
                <a:latin typeface="Calibri" panose="020F0502020204030204" pitchFamily="34" charset="0"/>
              </a:rPr>
              <a:t>RESOURCES / FORMS FOR LLAs</a:t>
            </a:r>
          </a:p>
        </p:txBody>
      </p:sp>
      <p:cxnSp>
        <p:nvCxnSpPr>
          <p:cNvPr id="8" name="Straight Connector 7">
            <a:extLst>
              <a:ext uri="{FF2B5EF4-FFF2-40B4-BE49-F238E27FC236}">
                <a16:creationId xmlns:a16="http://schemas.microsoft.com/office/drawing/2014/main" id="{A389C874-14B6-4EF2-A837-63DE690CB995}"/>
              </a:ext>
            </a:extLst>
          </p:cNvPr>
          <p:cNvCxnSpPr>
            <a:cxnSpLocks/>
          </p:cNvCxnSpPr>
          <p:nvPr/>
        </p:nvCxnSpPr>
        <p:spPr>
          <a:xfrm flipV="1">
            <a:off x="457200" y="799155"/>
            <a:ext cx="4114800" cy="1"/>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0DFD160-AEF5-4D5D-AE62-ABBB8A634E14}"/>
              </a:ext>
            </a:extLst>
          </p:cNvPr>
          <p:cNvPicPr>
            <a:picLocks noChangeAspect="1"/>
          </p:cNvPicPr>
          <p:nvPr/>
        </p:nvPicPr>
        <p:blipFill>
          <a:blip r:embed="rId3"/>
          <a:stretch>
            <a:fillRect/>
          </a:stretch>
        </p:blipFill>
        <p:spPr>
          <a:xfrm>
            <a:off x="381000" y="1219200"/>
            <a:ext cx="8458200" cy="4971802"/>
          </a:xfrm>
          <a:prstGeom prst="rect">
            <a:avLst/>
          </a:prstGeom>
        </p:spPr>
      </p:pic>
    </p:spTree>
    <p:extLst>
      <p:ext uri="{BB962C8B-B14F-4D97-AF65-F5344CB8AC3E}">
        <p14:creationId xmlns:p14="http://schemas.microsoft.com/office/powerpoint/2010/main" val="1331139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FA343A-C7CF-40FB-A668-0B2D5879E77E}"/>
              </a:ext>
            </a:extLst>
          </p:cNvPr>
          <p:cNvPicPr>
            <a:picLocks noChangeAspect="1"/>
          </p:cNvPicPr>
          <p:nvPr/>
        </p:nvPicPr>
        <p:blipFill>
          <a:blip r:embed="rId2"/>
          <a:stretch>
            <a:fillRect/>
          </a:stretch>
        </p:blipFill>
        <p:spPr>
          <a:xfrm>
            <a:off x="367683" y="1519704"/>
            <a:ext cx="8153400" cy="3818592"/>
          </a:xfrm>
          <a:prstGeom prst="rect">
            <a:avLst/>
          </a:prstGeom>
        </p:spPr>
      </p:pic>
      <p:sp>
        <p:nvSpPr>
          <p:cNvPr id="7" name="TextBox 6">
            <a:extLst>
              <a:ext uri="{FF2B5EF4-FFF2-40B4-BE49-F238E27FC236}">
                <a16:creationId xmlns:a16="http://schemas.microsoft.com/office/drawing/2014/main" id="{D9817B2E-95BB-4E82-8B13-9936AB5AA9BE}"/>
              </a:ext>
            </a:extLst>
          </p:cNvPr>
          <p:cNvSpPr txBox="1"/>
          <p:nvPr/>
        </p:nvSpPr>
        <p:spPr>
          <a:xfrm>
            <a:off x="381000" y="238588"/>
            <a:ext cx="5562600" cy="523220"/>
          </a:xfrm>
          <a:prstGeom prst="rect">
            <a:avLst/>
          </a:prstGeom>
          <a:noFill/>
        </p:spPr>
        <p:txBody>
          <a:bodyPr wrap="square" rtlCol="0">
            <a:spAutoFit/>
          </a:bodyPr>
          <a:lstStyle/>
          <a:p>
            <a:r>
              <a:rPr lang="en-US" sz="2800" b="1" dirty="0">
                <a:solidFill>
                  <a:schemeClr val="accent1">
                    <a:lumMod val="50000"/>
                  </a:schemeClr>
                </a:solidFill>
                <a:latin typeface="Calibri" panose="020F0502020204030204" pitchFamily="34" charset="0"/>
              </a:rPr>
              <a:t>RESOURCES / FORMS FOR LLAs</a:t>
            </a:r>
          </a:p>
        </p:txBody>
      </p:sp>
      <p:cxnSp>
        <p:nvCxnSpPr>
          <p:cNvPr id="8" name="Straight Connector 7">
            <a:extLst>
              <a:ext uri="{FF2B5EF4-FFF2-40B4-BE49-F238E27FC236}">
                <a16:creationId xmlns:a16="http://schemas.microsoft.com/office/drawing/2014/main" id="{00D6D310-E4AF-4F58-B14C-1AB72CCBD60D}"/>
              </a:ext>
            </a:extLst>
          </p:cNvPr>
          <p:cNvCxnSpPr>
            <a:cxnSpLocks/>
          </p:cNvCxnSpPr>
          <p:nvPr/>
        </p:nvCxnSpPr>
        <p:spPr>
          <a:xfrm flipV="1">
            <a:off x="457200" y="799155"/>
            <a:ext cx="4114800" cy="1"/>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403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0A3196-CCF0-485A-8844-A57C0C723530}"/>
              </a:ext>
            </a:extLst>
          </p:cNvPr>
          <p:cNvPicPr>
            <a:picLocks noChangeAspect="1"/>
          </p:cNvPicPr>
          <p:nvPr/>
        </p:nvPicPr>
        <p:blipFill>
          <a:blip r:embed="rId3"/>
          <a:stretch>
            <a:fillRect/>
          </a:stretch>
        </p:blipFill>
        <p:spPr>
          <a:xfrm>
            <a:off x="1809611" y="0"/>
            <a:ext cx="5524777" cy="6858000"/>
          </a:xfrm>
          <a:prstGeom prst="rect">
            <a:avLst/>
          </a:prstGeom>
        </p:spPr>
      </p:pic>
    </p:spTree>
    <p:extLst>
      <p:ext uri="{BB962C8B-B14F-4D97-AF65-F5344CB8AC3E}">
        <p14:creationId xmlns:p14="http://schemas.microsoft.com/office/powerpoint/2010/main" val="617310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3644</TotalTime>
  <Words>408</Words>
  <Application>Microsoft Office PowerPoint</Application>
  <PresentationFormat>On-screen Show (4:3)</PresentationFormat>
  <Paragraphs>57</Paragraphs>
  <Slides>28</Slides>
  <Notes>19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5" baseType="lpstr">
      <vt:lpstr>Arial</vt:lpstr>
      <vt:lpstr>Arial Black</vt:lpstr>
      <vt:lpstr>Calibri</vt:lpstr>
      <vt:lpstr>Calibri Light</vt:lpstr>
      <vt:lpstr>Office Theme</vt:lpstr>
      <vt:lpstr>Photo Editor Photo</vt:lpstr>
      <vt:lpstr>Acrobat Document</vt:lpstr>
      <vt:lpstr>PowerPoint Presentation</vt:lpstr>
      <vt:lpstr>We Have a New Address</vt:lpstr>
      <vt:lpstr>PowerPoint Presentation</vt:lpstr>
      <vt:lpstr>PowerPoint Presentation</vt:lpstr>
      <vt:lpstr>2014 RETAIL RENEWALS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time </vt:lpstr>
    </vt:vector>
  </TitlesOfParts>
  <Company>Massachusetts State Treasury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CSVC</dc:creator>
  <cp:lastModifiedBy>Melville, Ryan (TRE)</cp:lastModifiedBy>
  <cp:revision>111</cp:revision>
  <cp:lastPrinted>2019-08-08T17:39:11Z</cp:lastPrinted>
  <dcterms:created xsi:type="dcterms:W3CDTF">2011-12-06T19:16:33Z</dcterms:created>
  <dcterms:modified xsi:type="dcterms:W3CDTF">2019-09-13T18:10:38Z</dcterms:modified>
</cp:coreProperties>
</file>